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media/image4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88" r:id="rId7"/>
    <p:sldId id="262" r:id="rId8"/>
    <p:sldId id="268" r:id="rId9"/>
    <p:sldId id="270" r:id="rId10"/>
    <p:sldId id="275" r:id="rId11"/>
    <p:sldId id="271" r:id="rId12"/>
    <p:sldId id="263" r:id="rId13"/>
    <p:sldId id="266" r:id="rId14"/>
    <p:sldId id="283" r:id="rId15"/>
    <p:sldId id="285" r:id="rId16"/>
    <p:sldId id="287" r:id="rId17"/>
    <p:sldId id="272" r:id="rId18"/>
    <p:sldId id="289" r:id="rId19"/>
    <p:sldId id="282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101" autoAdjust="0"/>
  </p:normalViewPr>
  <p:slideViewPr>
    <p:cSldViewPr>
      <p:cViewPr>
        <p:scale>
          <a:sx n="90" d="100"/>
          <a:sy n="90" d="100"/>
        </p:scale>
        <p:origin x="-9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Дефицит</c:v>
                </c:pt>
                <c:pt idx="1">
                  <c:v>Профицит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Дефицит</c:v>
                </c:pt>
                <c:pt idx="1">
                  <c:v>Профицит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81472"/>
        <c:axId val="108453888"/>
        <c:axId val="0"/>
      </c:bar3DChart>
      <c:catAx>
        <c:axId val="8681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08453888"/>
        <c:crosses val="autoZero"/>
        <c:auto val="1"/>
        <c:lblAlgn val="ctr"/>
        <c:lblOffset val="100"/>
        <c:noMultiLvlLbl val="0"/>
      </c:catAx>
      <c:valAx>
        <c:axId val="108453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681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Платежи при пользовании природными ресурсами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Штрафы, санкции, возмещение ущерба</c:v>
                </c:pt>
                <c:pt idx="8">
                  <c:v>Прочие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120855500</c:v>
                </c:pt>
                <c:pt idx="1">
                  <c:v>12093900</c:v>
                </c:pt>
                <c:pt idx="2">
                  <c:v>20998000</c:v>
                </c:pt>
                <c:pt idx="3">
                  <c:v>5183500</c:v>
                </c:pt>
                <c:pt idx="4">
                  <c:v>6935100</c:v>
                </c:pt>
                <c:pt idx="5">
                  <c:v>712100</c:v>
                </c:pt>
                <c:pt idx="6">
                  <c:v>1400000</c:v>
                </c:pt>
                <c:pt idx="7">
                  <c:v>3429000</c:v>
                </c:pt>
                <c:pt idx="8">
                  <c:v>465700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111163993019589"/>
          <c:y val="0"/>
          <c:w val="0.39851806228244535"/>
          <c:h val="1"/>
        </c:manualLayout>
      </c:layout>
      <c:overlay val="0"/>
      <c:txPr>
        <a:bodyPr/>
        <a:lstStyle/>
        <a:p>
          <a:pPr>
            <a:defRPr sz="1400" kern="0" spc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08442694663226E-2"/>
          <c:y val="1.2548931776299638E-2"/>
          <c:w val="0.60134164479440144"/>
          <c:h val="0.772027739397223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 на выравнивание бюджетной обеспеченности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бюджетной системы Российской Федерации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148702800</c:v>
                </c:pt>
                <c:pt idx="1">
                  <c:v>222792600</c:v>
                </c:pt>
                <c:pt idx="2">
                  <c:v>325971100</c:v>
                </c:pt>
                <c:pt idx="3">
                  <c:v>4968300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224923447069115"/>
          <c:y val="3.3393991993056919E-2"/>
          <c:w val="0.35775076552930879"/>
          <c:h val="0.910527553225744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77952388785823E-2"/>
          <c:y val="0.14064567390147978"/>
          <c:w val="0.3577721085498603"/>
          <c:h val="0.47916527192323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5"/>
            <c:bubble3D val="0"/>
            <c:explosion val="17"/>
          </c:dPt>
          <c:cat>
            <c:strRef>
              <c:f>Лист1!$A$2:$A$13</c:f>
              <c:strCache>
                <c:ptCount val="12"/>
                <c:pt idx="0">
                  <c:v>Общегосударственные вопросы </c:v>
                </c:pt>
                <c:pt idx="1">
                  <c:v>Национальная безопасность </c:v>
                </c:pt>
                <c:pt idx="2">
                  <c:v>Национальная экономика </c:v>
                </c:pt>
                <c:pt idx="3">
                  <c:v>Жилищно-коммунальное хозяйство </c:v>
                </c:pt>
                <c:pt idx="4">
                  <c:v>Охрана окружающей среды </c:v>
                </c:pt>
                <c:pt idx="5">
                  <c:v>Образование </c:v>
                </c:pt>
                <c:pt idx="6">
                  <c:v>Культура, кинематография </c:v>
                </c:pt>
                <c:pt idx="7">
                  <c:v>Социальная политика </c:v>
                </c:pt>
                <c:pt idx="8">
                  <c:v>Физкультура и спорт </c:v>
                </c:pt>
                <c:pt idx="9">
                  <c:v>Средства массовой информации </c:v>
                </c:pt>
                <c:pt idx="10">
                  <c:v>Обслуживание государственного и муниципального долга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59229706.5</c:v>
                </c:pt>
                <c:pt idx="1">
                  <c:v>93130</c:v>
                </c:pt>
                <c:pt idx="2">
                  <c:v>36173700</c:v>
                </c:pt>
                <c:pt idx="3">
                  <c:v>4568662</c:v>
                </c:pt>
                <c:pt idx="4">
                  <c:v>5305800</c:v>
                </c:pt>
                <c:pt idx="5">
                  <c:v>564115259.89999998</c:v>
                </c:pt>
                <c:pt idx="6">
                  <c:v>60365332</c:v>
                </c:pt>
                <c:pt idx="7">
                  <c:v>16484756.49</c:v>
                </c:pt>
                <c:pt idx="8">
                  <c:v>19946361</c:v>
                </c:pt>
                <c:pt idx="9">
                  <c:v>1000000</c:v>
                </c:pt>
                <c:pt idx="10">
                  <c:v>18192.11</c:v>
                </c:pt>
                <c:pt idx="11">
                  <c:v>85006700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1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42895580880261364"/>
          <c:y val="0"/>
          <c:w val="0.5710441911973877"/>
          <c:h val="1"/>
        </c:manualLayout>
      </c:layout>
      <c:overlay val="0"/>
      <c:txPr>
        <a:bodyPr/>
        <a:lstStyle/>
        <a:p>
          <a:pPr>
            <a:defRPr sz="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0000">
                  <c:v>27782.32994</c:v>
                </c:pt>
                <c:pt idx="1">
                  <c:v>12093.9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1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.00000">
                  <c:v>1404.3116199999999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034496"/>
        <c:axId val="132557632"/>
      </c:barChart>
      <c:catAx>
        <c:axId val="37034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32557632"/>
        <c:crosses val="autoZero"/>
        <c:auto val="1"/>
        <c:lblAlgn val="ctr"/>
        <c:lblOffset val="100"/>
        <c:noMultiLvlLbl val="0"/>
      </c:catAx>
      <c:valAx>
        <c:axId val="132557632"/>
        <c:scaling>
          <c:orientation val="minMax"/>
        </c:scaling>
        <c:delete val="0"/>
        <c:axPos val="l"/>
        <c:majorGridlines/>
        <c:numFmt formatCode="0.00000" sourceLinked="1"/>
        <c:majorTickMark val="out"/>
        <c:minorTickMark val="none"/>
        <c:tickLblPos val="nextTo"/>
        <c:crossAx val="37034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B9B83-3499-408A-B9E6-7DE2E9F03E12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6118CC0-EB00-4981-BEEF-99CDEC529A3C}">
      <dgm:prSet/>
      <dgm:spPr/>
      <dgm:t>
        <a:bodyPr/>
        <a:lstStyle/>
        <a:p>
          <a:pPr rtl="0"/>
          <a:r>
            <a:rPr lang="ru-RU" b="1" dirty="0" smtClean="0"/>
            <a:t>Основные характеристики </a:t>
          </a:r>
          <a:r>
            <a:rPr lang="ru-RU" b="1" dirty="0" smtClean="0"/>
            <a:t>бюджета </a:t>
          </a:r>
          <a:r>
            <a:rPr lang="ru-RU" b="1" dirty="0" smtClean="0">
              <a:cs typeface="Arabic Typesetting" pitchFamily="66" charset="-78"/>
            </a:rPr>
            <a:t>МО "Кяхтинский район" </a:t>
          </a:r>
          <a:r>
            <a:rPr lang="ru-RU" b="1" dirty="0" smtClean="0"/>
            <a:t>, </a:t>
          </a:r>
          <a:r>
            <a:rPr lang="ru-RU" b="1" dirty="0" smtClean="0"/>
            <a:t>тыс. руб.</a:t>
          </a:r>
          <a:endParaRPr lang="ru-RU" b="1" dirty="0"/>
        </a:p>
      </dgm:t>
    </dgm:pt>
    <dgm:pt modelId="{9C1A8503-FCAD-495C-A119-DFC6DD5CD64A}" type="parTrans" cxnId="{5C411A7E-3DD3-4DD0-AA3B-E0CFC47A626C}">
      <dgm:prSet/>
      <dgm:spPr/>
      <dgm:t>
        <a:bodyPr/>
        <a:lstStyle/>
        <a:p>
          <a:endParaRPr lang="ru-RU"/>
        </a:p>
      </dgm:t>
    </dgm:pt>
    <dgm:pt modelId="{6983D057-8824-4011-9495-920F966A7882}" type="sibTrans" cxnId="{5C411A7E-3DD3-4DD0-AA3B-E0CFC47A626C}">
      <dgm:prSet/>
      <dgm:spPr/>
      <dgm:t>
        <a:bodyPr/>
        <a:lstStyle/>
        <a:p>
          <a:endParaRPr lang="ru-RU"/>
        </a:p>
      </dgm:t>
    </dgm:pt>
    <dgm:pt modelId="{F04A5F3A-9933-4C59-9858-D4E2A2FE8538}" type="pres">
      <dgm:prSet presAssocID="{09AB9B83-3499-408A-B9E6-7DE2E9F03E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E1E597-C0D4-4076-89D7-15373884AE2E}" type="pres">
      <dgm:prSet presAssocID="{A6118CC0-EB00-4981-BEEF-99CDEC529A3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DAF0DC-59AF-4868-9616-0332EDFDCED2}" type="presOf" srcId="{09AB9B83-3499-408A-B9E6-7DE2E9F03E12}" destId="{F04A5F3A-9933-4C59-9858-D4E2A2FE8538}" srcOrd="0" destOrd="0" presId="urn:microsoft.com/office/officeart/2005/8/layout/vList2"/>
    <dgm:cxn modelId="{64B1E4CC-CF2F-4581-B316-9957C4BFF6DF}" type="presOf" srcId="{A6118CC0-EB00-4981-BEEF-99CDEC529A3C}" destId="{05E1E597-C0D4-4076-89D7-15373884AE2E}" srcOrd="0" destOrd="0" presId="urn:microsoft.com/office/officeart/2005/8/layout/vList2"/>
    <dgm:cxn modelId="{5C411A7E-3DD3-4DD0-AA3B-E0CFC47A626C}" srcId="{09AB9B83-3499-408A-B9E6-7DE2E9F03E12}" destId="{A6118CC0-EB00-4981-BEEF-99CDEC529A3C}" srcOrd="0" destOrd="0" parTransId="{9C1A8503-FCAD-495C-A119-DFC6DD5CD64A}" sibTransId="{6983D057-8824-4011-9495-920F966A7882}"/>
    <dgm:cxn modelId="{C6329110-38A5-468B-8661-82B61455095B}" type="presParOf" srcId="{F04A5F3A-9933-4C59-9858-D4E2A2FE8538}" destId="{05E1E597-C0D4-4076-89D7-15373884AE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C2CBAB-5351-4A4E-9224-2C4ABF8614E2}" type="doc">
      <dgm:prSet loTypeId="urn:microsoft.com/office/officeart/2005/8/layout/list1" loCatId="list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437C5FDD-F893-45DF-BA7A-8E90364ACC6C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63508-FDEA-44E2-AAEF-7EC3958CC6BA}" type="parTrans" cxnId="{1AE09180-FE44-46D3-A35C-169BC881E504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F7A135A6-49E2-464F-9282-B5223E7ABC94}" type="sibTrans" cxnId="{1AE09180-FE44-46D3-A35C-169BC881E504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7E36FE36-E445-4E84-B519-70C9A76133E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  <a:endParaRPr lang="ru-RU" sz="18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D956D-8A02-4E9E-BD05-DA426D5A61D9}" type="parTrans" cxnId="{3CD0080D-066B-4FB3-8B75-E52628A4E5AD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02D977C4-3248-4A66-BFC7-1749D1C7F60E}" type="sibTrans" cxnId="{3CD0080D-066B-4FB3-8B75-E52628A4E5AD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2A4B92D7-AD52-4AD7-AABF-5FA8C23545C5}">
      <dgm:prSet phldrT="[Текст]" custT="1"/>
      <dgm:spPr>
        <a:solidFill>
          <a:schemeClr val="accent3">
            <a:lumMod val="6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ПРОФИЦИТ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971B46-562C-427C-B0C8-451EDE5FB228}" type="parTrans" cxnId="{1C1E025F-9302-4E73-A74B-B0795227B35E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B98865D7-551A-4CF4-952C-356F57DEBF27}" type="sibTrans" cxnId="{1C1E025F-9302-4E73-A74B-B0795227B35E}">
      <dgm:prSet/>
      <dgm:spPr/>
      <dgm:t>
        <a:bodyPr/>
        <a:lstStyle/>
        <a:p>
          <a:endParaRPr lang="ru-RU">
            <a:solidFill>
              <a:schemeClr val="accent1">
                <a:lumMod val="25000"/>
              </a:schemeClr>
            </a:solidFill>
          </a:endParaRPr>
        </a:p>
      </dgm:t>
    </dgm:pt>
    <dgm:pt modelId="{2ECAC850-5937-4CFC-97D2-4EA8BFC47B92}" type="pres">
      <dgm:prSet presAssocID="{28C2CBAB-5351-4A4E-9224-2C4ABF8614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B21C0D-76B7-43D6-8C18-CAD7AEA67670}" type="pres">
      <dgm:prSet presAssocID="{437C5FDD-F893-45DF-BA7A-8E90364ACC6C}" presName="parentLin" presStyleCnt="0"/>
      <dgm:spPr/>
      <dgm:t>
        <a:bodyPr/>
        <a:lstStyle/>
        <a:p>
          <a:endParaRPr lang="ru-RU"/>
        </a:p>
      </dgm:t>
    </dgm:pt>
    <dgm:pt modelId="{7A3C5337-6233-4F34-A685-F166E2D15D3B}" type="pres">
      <dgm:prSet presAssocID="{437C5FDD-F893-45DF-BA7A-8E90364ACC6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C5A70CA-8967-43AC-B4B0-50D3CEF464C1}" type="pres">
      <dgm:prSet presAssocID="{437C5FDD-F893-45DF-BA7A-8E90364ACC6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03F89-5A74-4446-9F42-2AA58B0DBCE8}" type="pres">
      <dgm:prSet presAssocID="{437C5FDD-F893-45DF-BA7A-8E90364ACC6C}" presName="negativeSpace" presStyleCnt="0"/>
      <dgm:spPr/>
      <dgm:t>
        <a:bodyPr/>
        <a:lstStyle/>
        <a:p>
          <a:endParaRPr lang="ru-RU"/>
        </a:p>
      </dgm:t>
    </dgm:pt>
    <dgm:pt modelId="{F13D035C-B67E-42E2-BE33-9DF92617D4C9}" type="pres">
      <dgm:prSet presAssocID="{437C5FDD-F893-45DF-BA7A-8E90364ACC6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581DC-57B8-4296-98E4-CD4FF9766181}" type="pres">
      <dgm:prSet presAssocID="{F7A135A6-49E2-464F-9282-B5223E7ABC94}" presName="spaceBetweenRectangles" presStyleCnt="0"/>
      <dgm:spPr/>
      <dgm:t>
        <a:bodyPr/>
        <a:lstStyle/>
        <a:p>
          <a:endParaRPr lang="ru-RU"/>
        </a:p>
      </dgm:t>
    </dgm:pt>
    <dgm:pt modelId="{63D44513-0273-448C-914D-66A2E32EADD2}" type="pres">
      <dgm:prSet presAssocID="{7E36FE36-E445-4E84-B519-70C9A76133E8}" presName="parentLin" presStyleCnt="0"/>
      <dgm:spPr/>
      <dgm:t>
        <a:bodyPr/>
        <a:lstStyle/>
        <a:p>
          <a:endParaRPr lang="ru-RU"/>
        </a:p>
      </dgm:t>
    </dgm:pt>
    <dgm:pt modelId="{83CDF417-D503-4165-BB63-3CC6DE302435}" type="pres">
      <dgm:prSet presAssocID="{7E36FE36-E445-4E84-B519-70C9A76133E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1981C78-717B-4455-B2CD-F19268CBAF3F}" type="pres">
      <dgm:prSet presAssocID="{7E36FE36-E445-4E84-B519-70C9A76133E8}" presName="parentText" presStyleLbl="node1" presStyleIdx="1" presStyleCnt="3" custLinFactNeighborX="-1319" custLinFactNeighborY="23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1AD2A-2023-468E-AFE3-2104BAD291D6}" type="pres">
      <dgm:prSet presAssocID="{7E36FE36-E445-4E84-B519-70C9A76133E8}" presName="negativeSpace" presStyleCnt="0"/>
      <dgm:spPr/>
      <dgm:t>
        <a:bodyPr/>
        <a:lstStyle/>
        <a:p>
          <a:endParaRPr lang="ru-RU"/>
        </a:p>
      </dgm:t>
    </dgm:pt>
    <dgm:pt modelId="{81B94C50-8F46-429F-B118-6C94DB752D7F}" type="pres">
      <dgm:prSet presAssocID="{7E36FE36-E445-4E84-B519-70C9A76133E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8312F-AE59-44E3-A874-2ACD918F070D}" type="pres">
      <dgm:prSet presAssocID="{02D977C4-3248-4A66-BFC7-1749D1C7F60E}" presName="spaceBetweenRectangles" presStyleCnt="0"/>
      <dgm:spPr/>
      <dgm:t>
        <a:bodyPr/>
        <a:lstStyle/>
        <a:p>
          <a:endParaRPr lang="ru-RU"/>
        </a:p>
      </dgm:t>
    </dgm:pt>
    <dgm:pt modelId="{573358B4-1482-4FE7-9F23-855FFFD67E21}" type="pres">
      <dgm:prSet presAssocID="{2A4B92D7-AD52-4AD7-AABF-5FA8C23545C5}" presName="parentLin" presStyleCnt="0"/>
      <dgm:spPr/>
      <dgm:t>
        <a:bodyPr/>
        <a:lstStyle/>
        <a:p>
          <a:endParaRPr lang="ru-RU"/>
        </a:p>
      </dgm:t>
    </dgm:pt>
    <dgm:pt modelId="{2C745034-18BB-4BCB-9277-F8740C9F08C6}" type="pres">
      <dgm:prSet presAssocID="{2A4B92D7-AD52-4AD7-AABF-5FA8C23545C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4BF0D61-EBC2-40BD-AB9C-FE575CC60E6F}" type="pres">
      <dgm:prSet presAssocID="{2A4B92D7-AD52-4AD7-AABF-5FA8C23545C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411B29-1129-4A50-A5C2-3A6E60FE0412}" type="pres">
      <dgm:prSet presAssocID="{2A4B92D7-AD52-4AD7-AABF-5FA8C23545C5}" presName="negativeSpace" presStyleCnt="0"/>
      <dgm:spPr/>
      <dgm:t>
        <a:bodyPr/>
        <a:lstStyle/>
        <a:p>
          <a:endParaRPr lang="ru-RU"/>
        </a:p>
      </dgm:t>
    </dgm:pt>
    <dgm:pt modelId="{F64FD305-1037-4084-8E71-BE0EEFC37A8E}" type="pres">
      <dgm:prSet presAssocID="{2A4B92D7-AD52-4AD7-AABF-5FA8C23545C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D0080D-066B-4FB3-8B75-E52628A4E5AD}" srcId="{28C2CBAB-5351-4A4E-9224-2C4ABF8614E2}" destId="{7E36FE36-E445-4E84-B519-70C9A76133E8}" srcOrd="1" destOrd="0" parTransId="{B47D956D-8A02-4E9E-BD05-DA426D5A61D9}" sibTransId="{02D977C4-3248-4A66-BFC7-1749D1C7F60E}"/>
    <dgm:cxn modelId="{CA7C0467-CFCE-4017-83A7-BD9C165F93A3}" type="presOf" srcId="{28C2CBAB-5351-4A4E-9224-2C4ABF8614E2}" destId="{2ECAC850-5937-4CFC-97D2-4EA8BFC47B92}" srcOrd="0" destOrd="0" presId="urn:microsoft.com/office/officeart/2005/8/layout/list1"/>
    <dgm:cxn modelId="{B3E359EE-BF7C-40E2-8463-F521783FBD18}" type="presOf" srcId="{2A4B92D7-AD52-4AD7-AABF-5FA8C23545C5}" destId="{2C745034-18BB-4BCB-9277-F8740C9F08C6}" srcOrd="0" destOrd="0" presId="urn:microsoft.com/office/officeart/2005/8/layout/list1"/>
    <dgm:cxn modelId="{1AE09180-FE44-46D3-A35C-169BC881E504}" srcId="{28C2CBAB-5351-4A4E-9224-2C4ABF8614E2}" destId="{437C5FDD-F893-45DF-BA7A-8E90364ACC6C}" srcOrd="0" destOrd="0" parTransId="{11763508-FDEA-44E2-AAEF-7EC3958CC6BA}" sibTransId="{F7A135A6-49E2-464F-9282-B5223E7ABC94}"/>
    <dgm:cxn modelId="{E68294A7-9AA1-45E6-BF4E-D7B7AA83CFD2}" type="presOf" srcId="{437C5FDD-F893-45DF-BA7A-8E90364ACC6C}" destId="{7A3C5337-6233-4F34-A685-F166E2D15D3B}" srcOrd="0" destOrd="0" presId="urn:microsoft.com/office/officeart/2005/8/layout/list1"/>
    <dgm:cxn modelId="{8F30B75A-E9BB-410F-9F32-DF8F11FA722C}" type="presOf" srcId="{2A4B92D7-AD52-4AD7-AABF-5FA8C23545C5}" destId="{04BF0D61-EBC2-40BD-AB9C-FE575CC60E6F}" srcOrd="1" destOrd="0" presId="urn:microsoft.com/office/officeart/2005/8/layout/list1"/>
    <dgm:cxn modelId="{84EE68FE-65C5-402A-8BDC-22F5D3419C7E}" type="presOf" srcId="{7E36FE36-E445-4E84-B519-70C9A76133E8}" destId="{41981C78-717B-4455-B2CD-F19268CBAF3F}" srcOrd="1" destOrd="0" presId="urn:microsoft.com/office/officeart/2005/8/layout/list1"/>
    <dgm:cxn modelId="{1C1E025F-9302-4E73-A74B-B0795227B35E}" srcId="{28C2CBAB-5351-4A4E-9224-2C4ABF8614E2}" destId="{2A4B92D7-AD52-4AD7-AABF-5FA8C23545C5}" srcOrd="2" destOrd="0" parTransId="{30971B46-562C-427C-B0C8-451EDE5FB228}" sibTransId="{B98865D7-551A-4CF4-952C-356F57DEBF27}"/>
    <dgm:cxn modelId="{9FA402B5-30CE-4FF8-B076-690251EBDEA9}" type="presOf" srcId="{437C5FDD-F893-45DF-BA7A-8E90364ACC6C}" destId="{1C5A70CA-8967-43AC-B4B0-50D3CEF464C1}" srcOrd="1" destOrd="0" presId="urn:microsoft.com/office/officeart/2005/8/layout/list1"/>
    <dgm:cxn modelId="{8E571ABE-8ECB-4B34-8428-D7D10322B4EB}" type="presOf" srcId="{7E36FE36-E445-4E84-B519-70C9A76133E8}" destId="{83CDF417-D503-4165-BB63-3CC6DE302435}" srcOrd="0" destOrd="0" presId="urn:microsoft.com/office/officeart/2005/8/layout/list1"/>
    <dgm:cxn modelId="{71D0D919-06BF-4840-8CD7-58807A467D05}" type="presParOf" srcId="{2ECAC850-5937-4CFC-97D2-4EA8BFC47B92}" destId="{CAB21C0D-76B7-43D6-8C18-CAD7AEA67670}" srcOrd="0" destOrd="0" presId="urn:microsoft.com/office/officeart/2005/8/layout/list1"/>
    <dgm:cxn modelId="{5A6FB073-701A-4B2B-B1E0-BFCF1781DF77}" type="presParOf" srcId="{CAB21C0D-76B7-43D6-8C18-CAD7AEA67670}" destId="{7A3C5337-6233-4F34-A685-F166E2D15D3B}" srcOrd="0" destOrd="0" presId="urn:microsoft.com/office/officeart/2005/8/layout/list1"/>
    <dgm:cxn modelId="{4C99B198-F135-4B6E-B014-E8F2E60882C4}" type="presParOf" srcId="{CAB21C0D-76B7-43D6-8C18-CAD7AEA67670}" destId="{1C5A70CA-8967-43AC-B4B0-50D3CEF464C1}" srcOrd="1" destOrd="0" presId="urn:microsoft.com/office/officeart/2005/8/layout/list1"/>
    <dgm:cxn modelId="{16C6B3C1-413E-47DD-A433-EEA69D61DBAD}" type="presParOf" srcId="{2ECAC850-5937-4CFC-97D2-4EA8BFC47B92}" destId="{A6703F89-5A74-4446-9F42-2AA58B0DBCE8}" srcOrd="1" destOrd="0" presId="urn:microsoft.com/office/officeart/2005/8/layout/list1"/>
    <dgm:cxn modelId="{57EAADC7-E58E-40F6-91EC-A3AB4CC3932A}" type="presParOf" srcId="{2ECAC850-5937-4CFC-97D2-4EA8BFC47B92}" destId="{F13D035C-B67E-42E2-BE33-9DF92617D4C9}" srcOrd="2" destOrd="0" presId="urn:microsoft.com/office/officeart/2005/8/layout/list1"/>
    <dgm:cxn modelId="{CA244969-8DED-4729-A443-7DC9231CE22C}" type="presParOf" srcId="{2ECAC850-5937-4CFC-97D2-4EA8BFC47B92}" destId="{E22581DC-57B8-4296-98E4-CD4FF9766181}" srcOrd="3" destOrd="0" presId="urn:microsoft.com/office/officeart/2005/8/layout/list1"/>
    <dgm:cxn modelId="{25703ED4-BFCD-42DC-BCD1-5BA6E41BF4BB}" type="presParOf" srcId="{2ECAC850-5937-4CFC-97D2-4EA8BFC47B92}" destId="{63D44513-0273-448C-914D-66A2E32EADD2}" srcOrd="4" destOrd="0" presId="urn:microsoft.com/office/officeart/2005/8/layout/list1"/>
    <dgm:cxn modelId="{F2420DDD-4FE6-4D67-8FA3-1E7820785A72}" type="presParOf" srcId="{63D44513-0273-448C-914D-66A2E32EADD2}" destId="{83CDF417-D503-4165-BB63-3CC6DE302435}" srcOrd="0" destOrd="0" presId="urn:microsoft.com/office/officeart/2005/8/layout/list1"/>
    <dgm:cxn modelId="{46F01158-AAA9-44A0-9760-0AF77E9973AF}" type="presParOf" srcId="{63D44513-0273-448C-914D-66A2E32EADD2}" destId="{41981C78-717B-4455-B2CD-F19268CBAF3F}" srcOrd="1" destOrd="0" presId="urn:microsoft.com/office/officeart/2005/8/layout/list1"/>
    <dgm:cxn modelId="{F42B3D31-1C85-43DC-87FE-B6085A70C532}" type="presParOf" srcId="{2ECAC850-5937-4CFC-97D2-4EA8BFC47B92}" destId="{60B1AD2A-2023-468E-AFE3-2104BAD291D6}" srcOrd="5" destOrd="0" presId="urn:microsoft.com/office/officeart/2005/8/layout/list1"/>
    <dgm:cxn modelId="{C032A940-0D49-4084-9104-35A2A09BF3B6}" type="presParOf" srcId="{2ECAC850-5937-4CFC-97D2-4EA8BFC47B92}" destId="{81B94C50-8F46-429F-B118-6C94DB752D7F}" srcOrd="6" destOrd="0" presId="urn:microsoft.com/office/officeart/2005/8/layout/list1"/>
    <dgm:cxn modelId="{4B6FBE32-5B45-463D-85D9-267FAA73CF12}" type="presParOf" srcId="{2ECAC850-5937-4CFC-97D2-4EA8BFC47B92}" destId="{A698312F-AE59-44E3-A874-2ACD918F070D}" srcOrd="7" destOrd="0" presId="urn:microsoft.com/office/officeart/2005/8/layout/list1"/>
    <dgm:cxn modelId="{B1EA7336-C9D9-43F1-B345-5944A52B9F97}" type="presParOf" srcId="{2ECAC850-5937-4CFC-97D2-4EA8BFC47B92}" destId="{573358B4-1482-4FE7-9F23-855FFFD67E21}" srcOrd="8" destOrd="0" presId="urn:microsoft.com/office/officeart/2005/8/layout/list1"/>
    <dgm:cxn modelId="{57EBB974-82F4-4CAF-A50A-6F3F1E4425B3}" type="presParOf" srcId="{573358B4-1482-4FE7-9F23-855FFFD67E21}" destId="{2C745034-18BB-4BCB-9277-F8740C9F08C6}" srcOrd="0" destOrd="0" presId="urn:microsoft.com/office/officeart/2005/8/layout/list1"/>
    <dgm:cxn modelId="{CC69043F-0F66-4195-B214-E100A8C442C0}" type="presParOf" srcId="{573358B4-1482-4FE7-9F23-855FFFD67E21}" destId="{04BF0D61-EBC2-40BD-AB9C-FE575CC60E6F}" srcOrd="1" destOrd="0" presId="urn:microsoft.com/office/officeart/2005/8/layout/list1"/>
    <dgm:cxn modelId="{AE998328-0D79-496E-A63D-1213C907E719}" type="presParOf" srcId="{2ECAC850-5937-4CFC-97D2-4EA8BFC47B92}" destId="{3D411B29-1129-4A50-A5C2-3A6E60FE0412}" srcOrd="9" destOrd="0" presId="urn:microsoft.com/office/officeart/2005/8/layout/list1"/>
    <dgm:cxn modelId="{0BC196D3-EB81-42A4-B4A4-B573DEA7C804}" type="presParOf" srcId="{2ECAC850-5937-4CFC-97D2-4EA8BFC47B92}" destId="{F64FD305-1037-4084-8E71-BE0EEFC37A8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5E55AE-B89D-4DE1-8EF5-9265F27F5D73}" type="doc">
      <dgm:prSet loTypeId="urn:microsoft.com/office/officeart/2005/8/layout/hierarchy1" loCatId="hierarchy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50AE15EA-68E1-40AC-957B-B4424C2AE2DC}">
      <dgm:prSet phldrT="[Текст]" custT="1"/>
      <dgm:spPr/>
      <dgm:t>
        <a:bodyPr/>
        <a:lstStyle/>
        <a:p>
          <a:r>
            <a:rPr lang="ru-RU" sz="2500" b="1" i="0" baseline="0" dirty="0">
              <a:latin typeface="Monotype Corsiva" pitchFamily="66" charset="0"/>
            </a:rPr>
            <a:t>Всего </a:t>
          </a:r>
          <a:r>
            <a:rPr lang="ru-RU" sz="2500" b="1" i="0" baseline="0" dirty="0" smtClean="0">
              <a:latin typeface="Monotype Corsiva" pitchFamily="66" charset="0"/>
            </a:rPr>
            <a:t>расходы </a:t>
          </a:r>
          <a:r>
            <a:rPr lang="ru-RU" sz="2500" b="1" dirty="0" smtClean="0">
              <a:latin typeface="Monotype Corsiva" pitchFamily="66" charset="0"/>
              <a:cs typeface="Arabic Typesetting" pitchFamily="66" charset="-78"/>
            </a:rPr>
            <a:t>МО "Кяхтинский район" </a:t>
          </a:r>
          <a:r>
            <a:rPr lang="ru-RU" sz="2500" b="1" i="0" baseline="0" dirty="0" smtClean="0">
              <a:latin typeface="Monotype Corsiva" pitchFamily="66" charset="0"/>
            </a:rPr>
            <a:t>на </a:t>
          </a:r>
          <a:r>
            <a:rPr lang="ru-RU" sz="2500" b="1" i="0" baseline="0" dirty="0" smtClean="0">
              <a:latin typeface="Monotype Corsiva" pitchFamily="66" charset="0"/>
            </a:rPr>
            <a:t>2020 год</a:t>
          </a:r>
          <a:r>
            <a:rPr lang="en-US" sz="2500" b="1" i="0" baseline="0" dirty="0">
              <a:latin typeface="Monotype Corsiva" pitchFamily="66" charset="0"/>
            </a:rPr>
            <a:t>:</a:t>
          </a:r>
          <a:r>
            <a:rPr lang="ru-RU" sz="2500" b="1" i="0" baseline="0" dirty="0">
              <a:latin typeface="Monotype Corsiva" pitchFamily="66" charset="0"/>
            </a:rPr>
            <a:t> </a:t>
          </a:r>
          <a:r>
            <a:rPr lang="ru-RU" sz="2500" b="1" i="0" baseline="0" dirty="0" smtClean="0">
              <a:latin typeface="Monotype Corsiva" pitchFamily="66" charset="0"/>
            </a:rPr>
            <a:t>852 307,6 тыс. </a:t>
          </a:r>
          <a:r>
            <a:rPr lang="ru-RU" sz="2500" b="1" i="0" baseline="0" dirty="0">
              <a:latin typeface="Monotype Corsiva" pitchFamily="66" charset="0"/>
            </a:rPr>
            <a:t>рублей</a:t>
          </a:r>
        </a:p>
      </dgm:t>
    </dgm:pt>
    <dgm:pt modelId="{37AAD285-E8EF-44D1-AA72-8A39A26A7DB1}" type="parTrans" cxnId="{588D18FB-1285-462B-A385-85CB11F13702}">
      <dgm:prSet/>
      <dgm:spPr/>
      <dgm:t>
        <a:bodyPr/>
        <a:lstStyle/>
        <a:p>
          <a:endParaRPr lang="ru-RU"/>
        </a:p>
      </dgm:t>
    </dgm:pt>
    <dgm:pt modelId="{A95A4DD9-7C70-44BC-A4F7-6BD16516E00B}" type="sibTrans" cxnId="{588D18FB-1285-462B-A385-85CB11F13702}">
      <dgm:prSet/>
      <dgm:spPr/>
      <dgm:t>
        <a:bodyPr/>
        <a:lstStyle/>
        <a:p>
          <a:endParaRPr lang="ru-RU"/>
        </a:p>
      </dgm:t>
    </dgm:pt>
    <dgm:pt modelId="{CACAEBCD-413C-4420-9AC0-69853E328E2D}">
      <dgm:prSet phldrT="[Текст]" custT="1"/>
      <dgm:spPr/>
      <dgm:t>
        <a:bodyPr/>
        <a:lstStyle/>
        <a:p>
          <a:r>
            <a:rPr lang="ru-RU" sz="2500" b="1" i="1" baseline="0" dirty="0">
              <a:latin typeface="Monotype Corsiva" pitchFamily="66" charset="0"/>
            </a:rPr>
            <a:t>Программные расходы по </a:t>
          </a:r>
          <a:r>
            <a:rPr lang="ru-RU" sz="2500" b="1" i="1" baseline="0" dirty="0" smtClean="0">
              <a:latin typeface="Monotype Corsiva" pitchFamily="66" charset="0"/>
            </a:rPr>
            <a:t>15 муниципальным программам</a:t>
          </a:r>
          <a:endParaRPr lang="ru-RU" sz="2500" b="1" i="1" baseline="0" dirty="0">
            <a:latin typeface="Monotype Corsiva" pitchFamily="66" charset="0"/>
          </a:endParaRPr>
        </a:p>
      </dgm:t>
    </dgm:pt>
    <dgm:pt modelId="{A55CFE04-825D-489E-B788-3F2AFF2732BC}" type="parTrans" cxnId="{007173E3-CD98-4254-8718-9349CECF01C1}">
      <dgm:prSet/>
      <dgm:spPr/>
      <dgm:t>
        <a:bodyPr/>
        <a:lstStyle/>
        <a:p>
          <a:endParaRPr lang="ru-RU"/>
        </a:p>
      </dgm:t>
    </dgm:pt>
    <dgm:pt modelId="{C15FCD8E-910E-4BF8-ADA6-50FA545B5ACF}" type="sibTrans" cxnId="{007173E3-CD98-4254-8718-9349CECF01C1}">
      <dgm:prSet/>
      <dgm:spPr/>
      <dgm:t>
        <a:bodyPr/>
        <a:lstStyle/>
        <a:p>
          <a:endParaRPr lang="ru-RU"/>
        </a:p>
      </dgm:t>
    </dgm:pt>
    <dgm:pt modelId="{FB9B4694-D3D4-4607-AF70-C354A65D03D5}">
      <dgm:prSet phldrT="[Текст]" custT="1"/>
      <dgm:spPr/>
      <dgm:t>
        <a:bodyPr/>
        <a:lstStyle/>
        <a:p>
          <a:r>
            <a:rPr lang="ru-RU" sz="2500" b="1" i="1" baseline="0" dirty="0" smtClean="0">
              <a:latin typeface="Monotype Corsiva" pitchFamily="66" charset="0"/>
            </a:rPr>
            <a:t>649 818, 80639 тыс. </a:t>
          </a:r>
          <a:r>
            <a:rPr lang="ru-RU" sz="2500" b="1" i="1" baseline="0" dirty="0">
              <a:latin typeface="Monotype Corsiva" pitchFamily="66" charset="0"/>
            </a:rPr>
            <a:t>рублей </a:t>
          </a:r>
          <a:r>
            <a:rPr lang="ru-RU" sz="2500" b="1" i="1" baseline="0" dirty="0" smtClean="0">
              <a:latin typeface="Monotype Corsiva" pitchFamily="66" charset="0"/>
            </a:rPr>
            <a:t>(76,24%)</a:t>
          </a:r>
          <a:endParaRPr lang="ru-RU" sz="2500" b="1" i="1" baseline="0" dirty="0">
            <a:latin typeface="Monotype Corsiva" pitchFamily="66" charset="0"/>
          </a:endParaRPr>
        </a:p>
      </dgm:t>
    </dgm:pt>
    <dgm:pt modelId="{3A400D1A-E88B-43AD-92A8-269A39E710EC}" type="parTrans" cxnId="{0B46C968-505C-4CAA-B295-26D0C29C5359}">
      <dgm:prSet/>
      <dgm:spPr/>
      <dgm:t>
        <a:bodyPr/>
        <a:lstStyle/>
        <a:p>
          <a:endParaRPr lang="ru-RU"/>
        </a:p>
      </dgm:t>
    </dgm:pt>
    <dgm:pt modelId="{35B87AA9-38E9-4DFB-908C-71ACA6138C7E}" type="sibTrans" cxnId="{0B46C968-505C-4CAA-B295-26D0C29C5359}">
      <dgm:prSet/>
      <dgm:spPr/>
      <dgm:t>
        <a:bodyPr/>
        <a:lstStyle/>
        <a:p>
          <a:endParaRPr lang="ru-RU"/>
        </a:p>
      </dgm:t>
    </dgm:pt>
    <dgm:pt modelId="{4F9C11D9-07D6-47F1-86B2-9CB000AE61D4}">
      <dgm:prSet phldrT="[Текст]" custT="1"/>
      <dgm:spPr/>
      <dgm:t>
        <a:bodyPr/>
        <a:lstStyle/>
        <a:p>
          <a:r>
            <a:rPr lang="ru-RU" sz="2500" b="1" i="1" baseline="0" dirty="0">
              <a:latin typeface="Monotype Corsiva" pitchFamily="66" charset="0"/>
            </a:rPr>
            <a:t>Непрограммные расходы</a:t>
          </a:r>
        </a:p>
      </dgm:t>
    </dgm:pt>
    <dgm:pt modelId="{734D878C-805B-4528-AB19-A8A6CF3110FF}" type="parTrans" cxnId="{A8A20AB8-F8BB-4015-A070-4768540F7E66}">
      <dgm:prSet/>
      <dgm:spPr/>
      <dgm:t>
        <a:bodyPr/>
        <a:lstStyle/>
        <a:p>
          <a:endParaRPr lang="ru-RU"/>
        </a:p>
      </dgm:t>
    </dgm:pt>
    <dgm:pt modelId="{6A6D6449-AC08-48B1-A0AE-B0D8EC84EAC3}" type="sibTrans" cxnId="{A8A20AB8-F8BB-4015-A070-4768540F7E66}">
      <dgm:prSet/>
      <dgm:spPr/>
      <dgm:t>
        <a:bodyPr/>
        <a:lstStyle/>
        <a:p>
          <a:endParaRPr lang="ru-RU"/>
        </a:p>
      </dgm:t>
    </dgm:pt>
    <dgm:pt modelId="{5D333FCC-71C8-4EF6-ACC1-09D22283B232}">
      <dgm:prSet phldrT="[Текст]" custT="1"/>
      <dgm:spPr/>
      <dgm:t>
        <a:bodyPr/>
        <a:lstStyle/>
        <a:p>
          <a:r>
            <a:rPr lang="ru-RU" sz="2500" b="1" i="1" baseline="0" dirty="0" smtClean="0">
              <a:latin typeface="Monotype Corsiva" pitchFamily="66" charset="0"/>
            </a:rPr>
            <a:t>202 488,79361 тыс. </a:t>
          </a:r>
          <a:r>
            <a:rPr lang="ru-RU" sz="2500" b="1" i="1" baseline="0" dirty="0">
              <a:latin typeface="Monotype Corsiva" pitchFamily="66" charset="0"/>
            </a:rPr>
            <a:t>рублей </a:t>
          </a:r>
          <a:r>
            <a:rPr lang="ru-RU" sz="2500" b="1" i="1" baseline="0" dirty="0" smtClean="0">
              <a:latin typeface="Monotype Corsiva" pitchFamily="66" charset="0"/>
            </a:rPr>
            <a:t>(23,76%)</a:t>
          </a:r>
          <a:endParaRPr lang="ru-RU" sz="2500" b="1" i="1" baseline="0" dirty="0">
            <a:latin typeface="Monotype Corsiva" pitchFamily="66" charset="0"/>
          </a:endParaRPr>
        </a:p>
      </dgm:t>
    </dgm:pt>
    <dgm:pt modelId="{1F2DE530-3302-44E9-ACE8-87A2EA3CA690}" type="parTrans" cxnId="{33B2E21A-CF9C-46F7-BF2D-EEF6BE6F885D}">
      <dgm:prSet/>
      <dgm:spPr/>
      <dgm:t>
        <a:bodyPr/>
        <a:lstStyle/>
        <a:p>
          <a:endParaRPr lang="ru-RU"/>
        </a:p>
      </dgm:t>
    </dgm:pt>
    <dgm:pt modelId="{C2AC8CC4-E501-4F40-8E44-FBED3A94327E}" type="sibTrans" cxnId="{33B2E21A-CF9C-46F7-BF2D-EEF6BE6F885D}">
      <dgm:prSet/>
      <dgm:spPr/>
      <dgm:t>
        <a:bodyPr/>
        <a:lstStyle/>
        <a:p>
          <a:endParaRPr lang="ru-RU"/>
        </a:p>
      </dgm:t>
    </dgm:pt>
    <dgm:pt modelId="{B8C2849E-54EF-4C85-94A4-A262B24E3C37}" type="pres">
      <dgm:prSet presAssocID="{045E55AE-B89D-4DE1-8EF5-9265F27F5D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E3CA465-3689-49EE-B489-DC9D313C79F6}" type="pres">
      <dgm:prSet presAssocID="{50AE15EA-68E1-40AC-957B-B4424C2AE2DC}" presName="hierRoot1" presStyleCnt="0"/>
      <dgm:spPr/>
      <dgm:t>
        <a:bodyPr/>
        <a:lstStyle/>
        <a:p>
          <a:endParaRPr lang="ru-RU"/>
        </a:p>
      </dgm:t>
    </dgm:pt>
    <dgm:pt modelId="{CC9F31EC-4658-47F2-A01E-9B98BCBA0FB2}" type="pres">
      <dgm:prSet presAssocID="{50AE15EA-68E1-40AC-957B-B4424C2AE2DC}" presName="composite" presStyleCnt="0"/>
      <dgm:spPr/>
      <dgm:t>
        <a:bodyPr/>
        <a:lstStyle/>
        <a:p>
          <a:endParaRPr lang="ru-RU"/>
        </a:p>
      </dgm:t>
    </dgm:pt>
    <dgm:pt modelId="{C7C7177F-E89F-46B4-A3EE-3C8088C3F3CF}" type="pres">
      <dgm:prSet presAssocID="{50AE15EA-68E1-40AC-957B-B4424C2AE2DC}" presName="background" presStyleLbl="node0" presStyleIdx="0" presStyleCnt="1"/>
      <dgm:spPr/>
      <dgm:t>
        <a:bodyPr/>
        <a:lstStyle/>
        <a:p>
          <a:endParaRPr lang="ru-RU"/>
        </a:p>
      </dgm:t>
    </dgm:pt>
    <dgm:pt modelId="{F55EC675-962E-4FCC-87F8-032730F8E1D0}" type="pres">
      <dgm:prSet presAssocID="{50AE15EA-68E1-40AC-957B-B4424C2AE2DC}" presName="text" presStyleLbl="fgAcc0" presStyleIdx="0" presStyleCnt="1" custScaleX="3039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3EF023-315E-4060-BD16-CB647D5E7352}" type="pres">
      <dgm:prSet presAssocID="{50AE15EA-68E1-40AC-957B-B4424C2AE2DC}" presName="hierChild2" presStyleCnt="0"/>
      <dgm:spPr/>
      <dgm:t>
        <a:bodyPr/>
        <a:lstStyle/>
        <a:p>
          <a:endParaRPr lang="ru-RU"/>
        </a:p>
      </dgm:t>
    </dgm:pt>
    <dgm:pt modelId="{7DFD5DA3-F152-456C-BF0E-C962654947B4}" type="pres">
      <dgm:prSet presAssocID="{A55CFE04-825D-489E-B788-3F2AFF2732B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D1E2114-79CB-4004-A293-F46D09F37972}" type="pres">
      <dgm:prSet presAssocID="{CACAEBCD-413C-4420-9AC0-69853E328E2D}" presName="hierRoot2" presStyleCnt="0"/>
      <dgm:spPr/>
      <dgm:t>
        <a:bodyPr/>
        <a:lstStyle/>
        <a:p>
          <a:endParaRPr lang="ru-RU"/>
        </a:p>
      </dgm:t>
    </dgm:pt>
    <dgm:pt modelId="{85C0EB0F-768B-4509-8ACB-95954BCA5ED8}" type="pres">
      <dgm:prSet presAssocID="{CACAEBCD-413C-4420-9AC0-69853E328E2D}" presName="composite2" presStyleCnt="0"/>
      <dgm:spPr/>
      <dgm:t>
        <a:bodyPr/>
        <a:lstStyle/>
        <a:p>
          <a:endParaRPr lang="ru-RU"/>
        </a:p>
      </dgm:t>
    </dgm:pt>
    <dgm:pt modelId="{C3F634F8-7148-4E34-B906-98CA0104C276}" type="pres">
      <dgm:prSet presAssocID="{CACAEBCD-413C-4420-9AC0-69853E328E2D}" presName="background2" presStyleLbl="node2" presStyleIdx="0" presStyleCnt="2"/>
      <dgm:spPr/>
      <dgm:t>
        <a:bodyPr/>
        <a:lstStyle/>
        <a:p>
          <a:endParaRPr lang="ru-RU"/>
        </a:p>
      </dgm:t>
    </dgm:pt>
    <dgm:pt modelId="{EA29EAB0-C09F-427F-9779-08DDA8F9C132}" type="pres">
      <dgm:prSet presAssocID="{CACAEBCD-413C-4420-9AC0-69853E328E2D}" presName="text2" presStyleLbl="fgAcc2" presStyleIdx="0" presStyleCnt="2" custScaleX="1662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1E9EA7-58F1-4C91-B67F-80204B5B05AE}" type="pres">
      <dgm:prSet presAssocID="{CACAEBCD-413C-4420-9AC0-69853E328E2D}" presName="hierChild3" presStyleCnt="0"/>
      <dgm:spPr/>
      <dgm:t>
        <a:bodyPr/>
        <a:lstStyle/>
        <a:p>
          <a:endParaRPr lang="ru-RU"/>
        </a:p>
      </dgm:t>
    </dgm:pt>
    <dgm:pt modelId="{0E6614DE-FE83-4C00-8286-8CC5306B388A}" type="pres">
      <dgm:prSet presAssocID="{3A400D1A-E88B-43AD-92A8-269A39E710EC}" presName="Name17" presStyleLbl="parChTrans1D3" presStyleIdx="0" presStyleCnt="2"/>
      <dgm:spPr/>
      <dgm:t>
        <a:bodyPr/>
        <a:lstStyle/>
        <a:p>
          <a:endParaRPr lang="ru-RU"/>
        </a:p>
      </dgm:t>
    </dgm:pt>
    <dgm:pt modelId="{CDEEB394-BB72-4563-B46B-3929F2505D28}" type="pres">
      <dgm:prSet presAssocID="{FB9B4694-D3D4-4607-AF70-C354A65D03D5}" presName="hierRoot3" presStyleCnt="0"/>
      <dgm:spPr/>
      <dgm:t>
        <a:bodyPr/>
        <a:lstStyle/>
        <a:p>
          <a:endParaRPr lang="ru-RU"/>
        </a:p>
      </dgm:t>
    </dgm:pt>
    <dgm:pt modelId="{5E58111E-1824-4F58-9D61-34A4F899A2EE}" type="pres">
      <dgm:prSet presAssocID="{FB9B4694-D3D4-4607-AF70-C354A65D03D5}" presName="composite3" presStyleCnt="0"/>
      <dgm:spPr/>
      <dgm:t>
        <a:bodyPr/>
        <a:lstStyle/>
        <a:p>
          <a:endParaRPr lang="ru-RU"/>
        </a:p>
      </dgm:t>
    </dgm:pt>
    <dgm:pt modelId="{3A43FB28-65B8-4A70-AC09-D15E91EADEDD}" type="pres">
      <dgm:prSet presAssocID="{FB9B4694-D3D4-4607-AF70-C354A65D03D5}" presName="background3" presStyleLbl="node3" presStyleIdx="0" presStyleCnt="2"/>
      <dgm:spPr/>
      <dgm:t>
        <a:bodyPr/>
        <a:lstStyle/>
        <a:p>
          <a:endParaRPr lang="ru-RU"/>
        </a:p>
      </dgm:t>
    </dgm:pt>
    <dgm:pt modelId="{352420C8-F7AA-4911-81DC-5C39861D367F}" type="pres">
      <dgm:prSet presAssocID="{FB9B4694-D3D4-4607-AF70-C354A65D03D5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CB0B72-20C4-45C9-9BE2-B30F527A19D6}" type="pres">
      <dgm:prSet presAssocID="{FB9B4694-D3D4-4607-AF70-C354A65D03D5}" presName="hierChild4" presStyleCnt="0"/>
      <dgm:spPr/>
      <dgm:t>
        <a:bodyPr/>
        <a:lstStyle/>
        <a:p>
          <a:endParaRPr lang="ru-RU"/>
        </a:p>
      </dgm:t>
    </dgm:pt>
    <dgm:pt modelId="{D20D2123-3390-40E0-A8A4-6885D14B129A}" type="pres">
      <dgm:prSet presAssocID="{734D878C-805B-4528-AB19-A8A6CF3110F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1E78096-2F42-43A1-994F-6F795CCC1CD2}" type="pres">
      <dgm:prSet presAssocID="{4F9C11D9-07D6-47F1-86B2-9CB000AE61D4}" presName="hierRoot2" presStyleCnt="0"/>
      <dgm:spPr/>
      <dgm:t>
        <a:bodyPr/>
        <a:lstStyle/>
        <a:p>
          <a:endParaRPr lang="ru-RU"/>
        </a:p>
      </dgm:t>
    </dgm:pt>
    <dgm:pt modelId="{5A566B9E-02E4-4FAA-881E-CF25165AFB21}" type="pres">
      <dgm:prSet presAssocID="{4F9C11D9-07D6-47F1-86B2-9CB000AE61D4}" presName="composite2" presStyleCnt="0"/>
      <dgm:spPr/>
      <dgm:t>
        <a:bodyPr/>
        <a:lstStyle/>
        <a:p>
          <a:endParaRPr lang="ru-RU"/>
        </a:p>
      </dgm:t>
    </dgm:pt>
    <dgm:pt modelId="{E1F88D13-BCCC-466D-85BF-B75F1F20F8E1}" type="pres">
      <dgm:prSet presAssocID="{4F9C11D9-07D6-47F1-86B2-9CB000AE61D4}" presName="background2" presStyleLbl="node2" presStyleIdx="1" presStyleCnt="2"/>
      <dgm:spPr/>
      <dgm:t>
        <a:bodyPr/>
        <a:lstStyle/>
        <a:p>
          <a:endParaRPr lang="ru-RU"/>
        </a:p>
      </dgm:t>
    </dgm:pt>
    <dgm:pt modelId="{A2EC67D8-4E6A-4006-A593-B689C00C3250}" type="pres">
      <dgm:prSet presAssocID="{4F9C11D9-07D6-47F1-86B2-9CB000AE61D4}" presName="text2" presStyleLbl="fgAcc2" presStyleIdx="1" presStyleCnt="2" custScaleX="193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745047-8693-4E07-8C18-56A6C5F6A66B}" type="pres">
      <dgm:prSet presAssocID="{4F9C11D9-07D6-47F1-86B2-9CB000AE61D4}" presName="hierChild3" presStyleCnt="0"/>
      <dgm:spPr/>
      <dgm:t>
        <a:bodyPr/>
        <a:lstStyle/>
        <a:p>
          <a:endParaRPr lang="ru-RU"/>
        </a:p>
      </dgm:t>
    </dgm:pt>
    <dgm:pt modelId="{0524D028-FA96-47A1-925D-1FF866403624}" type="pres">
      <dgm:prSet presAssocID="{1F2DE530-3302-44E9-ACE8-87A2EA3CA690}" presName="Name17" presStyleLbl="parChTrans1D3" presStyleIdx="1" presStyleCnt="2"/>
      <dgm:spPr/>
      <dgm:t>
        <a:bodyPr/>
        <a:lstStyle/>
        <a:p>
          <a:endParaRPr lang="ru-RU"/>
        </a:p>
      </dgm:t>
    </dgm:pt>
    <dgm:pt modelId="{A8809FB4-B1AD-4068-B986-7F8B59A15FE9}" type="pres">
      <dgm:prSet presAssocID="{5D333FCC-71C8-4EF6-ACC1-09D22283B232}" presName="hierRoot3" presStyleCnt="0"/>
      <dgm:spPr/>
      <dgm:t>
        <a:bodyPr/>
        <a:lstStyle/>
        <a:p>
          <a:endParaRPr lang="ru-RU"/>
        </a:p>
      </dgm:t>
    </dgm:pt>
    <dgm:pt modelId="{EFEFE237-037B-44AD-8F56-2DFBDC887467}" type="pres">
      <dgm:prSet presAssocID="{5D333FCC-71C8-4EF6-ACC1-09D22283B232}" presName="composite3" presStyleCnt="0"/>
      <dgm:spPr/>
      <dgm:t>
        <a:bodyPr/>
        <a:lstStyle/>
        <a:p>
          <a:endParaRPr lang="ru-RU"/>
        </a:p>
      </dgm:t>
    </dgm:pt>
    <dgm:pt modelId="{4DEBCC53-0FCB-47A3-A3F3-DF8D0441D723}" type="pres">
      <dgm:prSet presAssocID="{5D333FCC-71C8-4EF6-ACC1-09D22283B232}" presName="background3" presStyleLbl="node3" presStyleIdx="1" presStyleCnt="2"/>
      <dgm:spPr/>
      <dgm:t>
        <a:bodyPr/>
        <a:lstStyle/>
        <a:p>
          <a:endParaRPr lang="ru-RU"/>
        </a:p>
      </dgm:t>
    </dgm:pt>
    <dgm:pt modelId="{1DBCF4FA-ABD4-4E26-9382-098C8D0E1FE6}" type="pres">
      <dgm:prSet presAssocID="{5D333FCC-71C8-4EF6-ACC1-09D22283B232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E378A3-2EAA-4A99-8FED-502DD05DB1D9}" type="pres">
      <dgm:prSet presAssocID="{5D333FCC-71C8-4EF6-ACC1-09D22283B232}" presName="hierChild4" presStyleCnt="0"/>
      <dgm:spPr/>
      <dgm:t>
        <a:bodyPr/>
        <a:lstStyle/>
        <a:p>
          <a:endParaRPr lang="ru-RU"/>
        </a:p>
      </dgm:t>
    </dgm:pt>
  </dgm:ptLst>
  <dgm:cxnLst>
    <dgm:cxn modelId="{0B46C968-505C-4CAA-B295-26D0C29C5359}" srcId="{CACAEBCD-413C-4420-9AC0-69853E328E2D}" destId="{FB9B4694-D3D4-4607-AF70-C354A65D03D5}" srcOrd="0" destOrd="0" parTransId="{3A400D1A-E88B-43AD-92A8-269A39E710EC}" sibTransId="{35B87AA9-38E9-4DFB-908C-71ACA6138C7E}"/>
    <dgm:cxn modelId="{EE198480-4ECD-4007-8F50-9A40F8BBA503}" type="presOf" srcId="{045E55AE-B89D-4DE1-8EF5-9265F27F5D73}" destId="{B8C2849E-54EF-4C85-94A4-A262B24E3C37}" srcOrd="0" destOrd="0" presId="urn:microsoft.com/office/officeart/2005/8/layout/hierarchy1"/>
    <dgm:cxn modelId="{D703D148-4091-427B-A46C-BFB3D8ADA4A6}" type="presOf" srcId="{4F9C11D9-07D6-47F1-86B2-9CB000AE61D4}" destId="{A2EC67D8-4E6A-4006-A593-B689C00C3250}" srcOrd="0" destOrd="0" presId="urn:microsoft.com/office/officeart/2005/8/layout/hierarchy1"/>
    <dgm:cxn modelId="{33B2E21A-CF9C-46F7-BF2D-EEF6BE6F885D}" srcId="{4F9C11D9-07D6-47F1-86B2-9CB000AE61D4}" destId="{5D333FCC-71C8-4EF6-ACC1-09D22283B232}" srcOrd="0" destOrd="0" parTransId="{1F2DE530-3302-44E9-ACE8-87A2EA3CA690}" sibTransId="{C2AC8CC4-E501-4F40-8E44-FBED3A94327E}"/>
    <dgm:cxn modelId="{C58C83A0-3C50-4354-AA6F-027296E7C63F}" type="presOf" srcId="{5D333FCC-71C8-4EF6-ACC1-09D22283B232}" destId="{1DBCF4FA-ABD4-4E26-9382-098C8D0E1FE6}" srcOrd="0" destOrd="0" presId="urn:microsoft.com/office/officeart/2005/8/layout/hierarchy1"/>
    <dgm:cxn modelId="{B646B59C-407A-442D-A941-1C0DB934EA8E}" type="presOf" srcId="{A55CFE04-825D-489E-B788-3F2AFF2732BC}" destId="{7DFD5DA3-F152-456C-BF0E-C962654947B4}" srcOrd="0" destOrd="0" presId="urn:microsoft.com/office/officeart/2005/8/layout/hierarchy1"/>
    <dgm:cxn modelId="{007173E3-CD98-4254-8718-9349CECF01C1}" srcId="{50AE15EA-68E1-40AC-957B-B4424C2AE2DC}" destId="{CACAEBCD-413C-4420-9AC0-69853E328E2D}" srcOrd="0" destOrd="0" parTransId="{A55CFE04-825D-489E-B788-3F2AFF2732BC}" sibTransId="{C15FCD8E-910E-4BF8-ADA6-50FA545B5ACF}"/>
    <dgm:cxn modelId="{7A5398AC-6075-40B7-961B-D1814380CCE5}" type="presOf" srcId="{FB9B4694-D3D4-4607-AF70-C354A65D03D5}" destId="{352420C8-F7AA-4911-81DC-5C39861D367F}" srcOrd="0" destOrd="0" presId="urn:microsoft.com/office/officeart/2005/8/layout/hierarchy1"/>
    <dgm:cxn modelId="{EF0EAEF9-30AB-480B-BBC2-60A74B2A5363}" type="presOf" srcId="{734D878C-805B-4528-AB19-A8A6CF3110FF}" destId="{D20D2123-3390-40E0-A8A4-6885D14B129A}" srcOrd="0" destOrd="0" presId="urn:microsoft.com/office/officeart/2005/8/layout/hierarchy1"/>
    <dgm:cxn modelId="{7355F963-1589-46FD-A72F-46E7FCAB2119}" type="presOf" srcId="{3A400D1A-E88B-43AD-92A8-269A39E710EC}" destId="{0E6614DE-FE83-4C00-8286-8CC5306B388A}" srcOrd="0" destOrd="0" presId="urn:microsoft.com/office/officeart/2005/8/layout/hierarchy1"/>
    <dgm:cxn modelId="{A8A20AB8-F8BB-4015-A070-4768540F7E66}" srcId="{50AE15EA-68E1-40AC-957B-B4424C2AE2DC}" destId="{4F9C11D9-07D6-47F1-86B2-9CB000AE61D4}" srcOrd="1" destOrd="0" parTransId="{734D878C-805B-4528-AB19-A8A6CF3110FF}" sibTransId="{6A6D6449-AC08-48B1-A0AE-B0D8EC84EAC3}"/>
    <dgm:cxn modelId="{43CE1FFC-4D01-4B27-BC30-E04EB2B5FE79}" type="presOf" srcId="{CACAEBCD-413C-4420-9AC0-69853E328E2D}" destId="{EA29EAB0-C09F-427F-9779-08DDA8F9C132}" srcOrd="0" destOrd="0" presId="urn:microsoft.com/office/officeart/2005/8/layout/hierarchy1"/>
    <dgm:cxn modelId="{5DAA54C3-03D5-44B1-874F-C6308E2F909F}" type="presOf" srcId="{1F2DE530-3302-44E9-ACE8-87A2EA3CA690}" destId="{0524D028-FA96-47A1-925D-1FF866403624}" srcOrd="0" destOrd="0" presId="urn:microsoft.com/office/officeart/2005/8/layout/hierarchy1"/>
    <dgm:cxn modelId="{B9D907E9-31C9-4561-BF36-8206D77FBE9B}" type="presOf" srcId="{50AE15EA-68E1-40AC-957B-B4424C2AE2DC}" destId="{F55EC675-962E-4FCC-87F8-032730F8E1D0}" srcOrd="0" destOrd="0" presId="urn:microsoft.com/office/officeart/2005/8/layout/hierarchy1"/>
    <dgm:cxn modelId="{588D18FB-1285-462B-A385-85CB11F13702}" srcId="{045E55AE-B89D-4DE1-8EF5-9265F27F5D73}" destId="{50AE15EA-68E1-40AC-957B-B4424C2AE2DC}" srcOrd="0" destOrd="0" parTransId="{37AAD285-E8EF-44D1-AA72-8A39A26A7DB1}" sibTransId="{A95A4DD9-7C70-44BC-A4F7-6BD16516E00B}"/>
    <dgm:cxn modelId="{3D310DD4-4F2E-40A4-9D9D-0EE3CE8452ED}" type="presParOf" srcId="{B8C2849E-54EF-4C85-94A4-A262B24E3C37}" destId="{AE3CA465-3689-49EE-B489-DC9D313C79F6}" srcOrd="0" destOrd="0" presId="urn:microsoft.com/office/officeart/2005/8/layout/hierarchy1"/>
    <dgm:cxn modelId="{103FD6E3-AAFC-4FB8-99F9-E0E7DF657B09}" type="presParOf" srcId="{AE3CA465-3689-49EE-B489-DC9D313C79F6}" destId="{CC9F31EC-4658-47F2-A01E-9B98BCBA0FB2}" srcOrd="0" destOrd="0" presId="urn:microsoft.com/office/officeart/2005/8/layout/hierarchy1"/>
    <dgm:cxn modelId="{42783671-DDDC-4533-B791-9A1A7FB570F6}" type="presParOf" srcId="{CC9F31EC-4658-47F2-A01E-9B98BCBA0FB2}" destId="{C7C7177F-E89F-46B4-A3EE-3C8088C3F3CF}" srcOrd="0" destOrd="0" presId="urn:microsoft.com/office/officeart/2005/8/layout/hierarchy1"/>
    <dgm:cxn modelId="{C6F4558A-B2D2-48F3-A330-73433331E9E3}" type="presParOf" srcId="{CC9F31EC-4658-47F2-A01E-9B98BCBA0FB2}" destId="{F55EC675-962E-4FCC-87F8-032730F8E1D0}" srcOrd="1" destOrd="0" presId="urn:microsoft.com/office/officeart/2005/8/layout/hierarchy1"/>
    <dgm:cxn modelId="{F6203C4F-A92B-4395-9F66-0547054088DC}" type="presParOf" srcId="{AE3CA465-3689-49EE-B489-DC9D313C79F6}" destId="{093EF023-315E-4060-BD16-CB647D5E7352}" srcOrd="1" destOrd="0" presId="urn:microsoft.com/office/officeart/2005/8/layout/hierarchy1"/>
    <dgm:cxn modelId="{92F44F3F-4990-4186-98CA-F983025EBCFA}" type="presParOf" srcId="{093EF023-315E-4060-BD16-CB647D5E7352}" destId="{7DFD5DA3-F152-456C-BF0E-C962654947B4}" srcOrd="0" destOrd="0" presId="urn:microsoft.com/office/officeart/2005/8/layout/hierarchy1"/>
    <dgm:cxn modelId="{F9520D44-C4BC-49D5-9750-72B76A99DC92}" type="presParOf" srcId="{093EF023-315E-4060-BD16-CB647D5E7352}" destId="{0D1E2114-79CB-4004-A293-F46D09F37972}" srcOrd="1" destOrd="0" presId="urn:microsoft.com/office/officeart/2005/8/layout/hierarchy1"/>
    <dgm:cxn modelId="{91BED148-5772-4EA3-A8D2-95CF51ABA112}" type="presParOf" srcId="{0D1E2114-79CB-4004-A293-F46D09F37972}" destId="{85C0EB0F-768B-4509-8ACB-95954BCA5ED8}" srcOrd="0" destOrd="0" presId="urn:microsoft.com/office/officeart/2005/8/layout/hierarchy1"/>
    <dgm:cxn modelId="{F7C33491-7F9A-4AB6-8887-DFB74549FD52}" type="presParOf" srcId="{85C0EB0F-768B-4509-8ACB-95954BCA5ED8}" destId="{C3F634F8-7148-4E34-B906-98CA0104C276}" srcOrd="0" destOrd="0" presId="urn:microsoft.com/office/officeart/2005/8/layout/hierarchy1"/>
    <dgm:cxn modelId="{D25CA25E-598E-4C8F-843A-B1454C87D82A}" type="presParOf" srcId="{85C0EB0F-768B-4509-8ACB-95954BCA5ED8}" destId="{EA29EAB0-C09F-427F-9779-08DDA8F9C132}" srcOrd="1" destOrd="0" presId="urn:microsoft.com/office/officeart/2005/8/layout/hierarchy1"/>
    <dgm:cxn modelId="{5F66AE85-B2B3-448E-A070-B5464FF12CD0}" type="presParOf" srcId="{0D1E2114-79CB-4004-A293-F46D09F37972}" destId="{3B1E9EA7-58F1-4C91-B67F-80204B5B05AE}" srcOrd="1" destOrd="0" presId="urn:microsoft.com/office/officeart/2005/8/layout/hierarchy1"/>
    <dgm:cxn modelId="{64927F73-205D-414B-8090-0CC6738F6878}" type="presParOf" srcId="{3B1E9EA7-58F1-4C91-B67F-80204B5B05AE}" destId="{0E6614DE-FE83-4C00-8286-8CC5306B388A}" srcOrd="0" destOrd="0" presId="urn:microsoft.com/office/officeart/2005/8/layout/hierarchy1"/>
    <dgm:cxn modelId="{A8A9F35E-2A3F-40DD-B47C-5203BA5CA923}" type="presParOf" srcId="{3B1E9EA7-58F1-4C91-B67F-80204B5B05AE}" destId="{CDEEB394-BB72-4563-B46B-3929F2505D28}" srcOrd="1" destOrd="0" presId="urn:microsoft.com/office/officeart/2005/8/layout/hierarchy1"/>
    <dgm:cxn modelId="{000E6C75-128C-43CD-A5D5-77598AE8FDD2}" type="presParOf" srcId="{CDEEB394-BB72-4563-B46B-3929F2505D28}" destId="{5E58111E-1824-4F58-9D61-34A4F899A2EE}" srcOrd="0" destOrd="0" presId="urn:microsoft.com/office/officeart/2005/8/layout/hierarchy1"/>
    <dgm:cxn modelId="{5820F266-2F73-4549-AFA9-2989D8C3C4E0}" type="presParOf" srcId="{5E58111E-1824-4F58-9D61-34A4F899A2EE}" destId="{3A43FB28-65B8-4A70-AC09-D15E91EADEDD}" srcOrd="0" destOrd="0" presId="urn:microsoft.com/office/officeart/2005/8/layout/hierarchy1"/>
    <dgm:cxn modelId="{FB994195-9B8C-4C7C-BD4A-AF04504AA0B0}" type="presParOf" srcId="{5E58111E-1824-4F58-9D61-34A4F899A2EE}" destId="{352420C8-F7AA-4911-81DC-5C39861D367F}" srcOrd="1" destOrd="0" presId="urn:microsoft.com/office/officeart/2005/8/layout/hierarchy1"/>
    <dgm:cxn modelId="{D74510C2-21AB-497A-8194-FD4A16EE7BDD}" type="presParOf" srcId="{CDEEB394-BB72-4563-B46B-3929F2505D28}" destId="{B0CB0B72-20C4-45C9-9BE2-B30F527A19D6}" srcOrd="1" destOrd="0" presId="urn:microsoft.com/office/officeart/2005/8/layout/hierarchy1"/>
    <dgm:cxn modelId="{A47F9112-3458-4C0B-ABDB-CF9D898919AB}" type="presParOf" srcId="{093EF023-315E-4060-BD16-CB647D5E7352}" destId="{D20D2123-3390-40E0-A8A4-6885D14B129A}" srcOrd="2" destOrd="0" presId="urn:microsoft.com/office/officeart/2005/8/layout/hierarchy1"/>
    <dgm:cxn modelId="{CD9F2C9F-3326-4A7E-8914-B79D5886C228}" type="presParOf" srcId="{093EF023-315E-4060-BD16-CB647D5E7352}" destId="{51E78096-2F42-43A1-994F-6F795CCC1CD2}" srcOrd="3" destOrd="0" presId="urn:microsoft.com/office/officeart/2005/8/layout/hierarchy1"/>
    <dgm:cxn modelId="{2B01E9C5-D1C1-4FBA-8D55-C90AEA10ED30}" type="presParOf" srcId="{51E78096-2F42-43A1-994F-6F795CCC1CD2}" destId="{5A566B9E-02E4-4FAA-881E-CF25165AFB21}" srcOrd="0" destOrd="0" presId="urn:microsoft.com/office/officeart/2005/8/layout/hierarchy1"/>
    <dgm:cxn modelId="{A1142D6F-2BD2-460E-A944-305FC1294411}" type="presParOf" srcId="{5A566B9E-02E4-4FAA-881E-CF25165AFB21}" destId="{E1F88D13-BCCC-466D-85BF-B75F1F20F8E1}" srcOrd="0" destOrd="0" presId="urn:microsoft.com/office/officeart/2005/8/layout/hierarchy1"/>
    <dgm:cxn modelId="{E22B759E-0D6D-439B-ADE4-1178D31088FD}" type="presParOf" srcId="{5A566B9E-02E4-4FAA-881E-CF25165AFB21}" destId="{A2EC67D8-4E6A-4006-A593-B689C00C3250}" srcOrd="1" destOrd="0" presId="urn:microsoft.com/office/officeart/2005/8/layout/hierarchy1"/>
    <dgm:cxn modelId="{5116396B-71FD-4FFF-BD3C-4189E10B3F28}" type="presParOf" srcId="{51E78096-2F42-43A1-994F-6F795CCC1CD2}" destId="{E4745047-8693-4E07-8C18-56A6C5F6A66B}" srcOrd="1" destOrd="0" presId="urn:microsoft.com/office/officeart/2005/8/layout/hierarchy1"/>
    <dgm:cxn modelId="{FC25DE99-CB2E-49C2-A080-E5455B37DAEC}" type="presParOf" srcId="{E4745047-8693-4E07-8C18-56A6C5F6A66B}" destId="{0524D028-FA96-47A1-925D-1FF866403624}" srcOrd="0" destOrd="0" presId="urn:microsoft.com/office/officeart/2005/8/layout/hierarchy1"/>
    <dgm:cxn modelId="{3EF78476-EDBC-42C9-B385-894BC5B4C915}" type="presParOf" srcId="{E4745047-8693-4E07-8C18-56A6C5F6A66B}" destId="{A8809FB4-B1AD-4068-B986-7F8B59A15FE9}" srcOrd="1" destOrd="0" presId="urn:microsoft.com/office/officeart/2005/8/layout/hierarchy1"/>
    <dgm:cxn modelId="{6D715FD9-3953-4554-9F16-5B4EB4181566}" type="presParOf" srcId="{A8809FB4-B1AD-4068-B986-7F8B59A15FE9}" destId="{EFEFE237-037B-44AD-8F56-2DFBDC887467}" srcOrd="0" destOrd="0" presId="urn:microsoft.com/office/officeart/2005/8/layout/hierarchy1"/>
    <dgm:cxn modelId="{7CF0909B-52D9-4089-9CC7-C659C12CB95D}" type="presParOf" srcId="{EFEFE237-037B-44AD-8F56-2DFBDC887467}" destId="{4DEBCC53-0FCB-47A3-A3F3-DF8D0441D723}" srcOrd="0" destOrd="0" presId="urn:microsoft.com/office/officeart/2005/8/layout/hierarchy1"/>
    <dgm:cxn modelId="{3966FC07-A097-43B7-8416-CA9DE0BA542F}" type="presParOf" srcId="{EFEFE237-037B-44AD-8F56-2DFBDC887467}" destId="{1DBCF4FA-ABD4-4E26-9382-098C8D0E1FE6}" srcOrd="1" destOrd="0" presId="urn:microsoft.com/office/officeart/2005/8/layout/hierarchy1"/>
    <dgm:cxn modelId="{18EE9472-A1EF-4DC4-A46F-E24D0E348EC6}" type="presParOf" srcId="{A8809FB4-B1AD-4068-B986-7F8B59A15FE9}" destId="{6AE378A3-2EAA-4A99-8FED-502DD05DB1D9}" srcOrd="1" destOrd="0" presId="urn:microsoft.com/office/officeart/2005/8/layout/hierarchy1"/>
  </dgm:cxnLst>
  <dgm:bg/>
  <dgm:whole>
    <a:ln w="19050">
      <a:solidFill>
        <a:srgbClr val="0070C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1E597-C0D4-4076-89D7-15373884AE2E}">
      <dsp:nvSpPr>
        <dsp:cNvPr id="0" name=""/>
        <dsp:cNvSpPr/>
      </dsp:nvSpPr>
      <dsp:spPr>
        <a:xfrm>
          <a:off x="0" y="72266"/>
          <a:ext cx="7559675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Основные характеристики </a:t>
          </a:r>
          <a:r>
            <a:rPr lang="ru-RU" sz="1800" b="1" kern="1200" dirty="0" smtClean="0"/>
            <a:t>бюджета </a:t>
          </a:r>
          <a:r>
            <a:rPr lang="ru-RU" sz="1800" b="1" kern="1200" dirty="0" smtClean="0">
              <a:cs typeface="Arabic Typesetting" pitchFamily="66" charset="-78"/>
            </a:rPr>
            <a:t>МО "Кяхтинский район" </a:t>
          </a:r>
          <a:r>
            <a:rPr lang="ru-RU" sz="1800" b="1" kern="1200" dirty="0" smtClean="0"/>
            <a:t>, </a:t>
          </a:r>
          <a:r>
            <a:rPr lang="ru-RU" sz="1800" b="1" kern="1200" dirty="0" smtClean="0"/>
            <a:t>тыс. руб.</a:t>
          </a:r>
          <a:endParaRPr lang="ru-RU" sz="1800" b="1" kern="1200" dirty="0"/>
        </a:p>
      </dsp:txBody>
      <dsp:txXfrm>
        <a:off x="21075" y="93341"/>
        <a:ext cx="7517525" cy="38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D035C-B67E-42E2-BE33-9DF92617D4C9}">
      <dsp:nvSpPr>
        <dsp:cNvPr id="0" name=""/>
        <dsp:cNvSpPr/>
      </dsp:nvSpPr>
      <dsp:spPr>
        <a:xfrm>
          <a:off x="0" y="413111"/>
          <a:ext cx="36004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5A70CA-8967-43AC-B4B0-50D3CEF464C1}">
      <dsp:nvSpPr>
        <dsp:cNvPr id="0" name=""/>
        <dsp:cNvSpPr/>
      </dsp:nvSpPr>
      <dsp:spPr>
        <a:xfrm>
          <a:off x="180020" y="29351"/>
          <a:ext cx="2520280" cy="76752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6">
              <a:shade val="8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61" tIns="0" rIns="952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487" y="66818"/>
        <a:ext cx="2445346" cy="692586"/>
      </dsp:txXfrm>
    </dsp:sp>
    <dsp:sp modelId="{81B94C50-8F46-429F-B118-6C94DB752D7F}">
      <dsp:nvSpPr>
        <dsp:cNvPr id="0" name=""/>
        <dsp:cNvSpPr/>
      </dsp:nvSpPr>
      <dsp:spPr>
        <a:xfrm>
          <a:off x="0" y="1592471"/>
          <a:ext cx="36004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28571"/>
              <a:satOff val="-14690"/>
              <a:lumOff val="1726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981C78-717B-4455-B2CD-F19268CBAF3F}">
      <dsp:nvSpPr>
        <dsp:cNvPr id="0" name=""/>
        <dsp:cNvSpPr/>
      </dsp:nvSpPr>
      <dsp:spPr>
        <a:xfrm>
          <a:off x="177645" y="1226418"/>
          <a:ext cx="2520280" cy="76752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28571"/>
                <a:satOff val="-14690"/>
                <a:lumOff val="17265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shade val="80000"/>
                <a:hueOff val="-28571"/>
                <a:satOff val="-14690"/>
                <a:lumOff val="17265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6">
              <a:shade val="80000"/>
              <a:hueOff val="-28571"/>
              <a:satOff val="-14690"/>
              <a:lumOff val="17265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61" tIns="0" rIns="952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</a:t>
          </a:r>
          <a:endParaRPr lang="ru-RU" sz="18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112" y="1263885"/>
        <a:ext cx="2445346" cy="692586"/>
      </dsp:txXfrm>
    </dsp:sp>
    <dsp:sp modelId="{F64FD305-1037-4084-8E71-BE0EEFC37A8E}">
      <dsp:nvSpPr>
        <dsp:cNvPr id="0" name=""/>
        <dsp:cNvSpPr/>
      </dsp:nvSpPr>
      <dsp:spPr>
        <a:xfrm>
          <a:off x="0" y="2771832"/>
          <a:ext cx="36004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-57142"/>
              <a:satOff val="-29381"/>
              <a:lumOff val="3453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BF0D61-EBC2-40BD-AB9C-FE575CC60E6F}">
      <dsp:nvSpPr>
        <dsp:cNvPr id="0" name=""/>
        <dsp:cNvSpPr/>
      </dsp:nvSpPr>
      <dsp:spPr>
        <a:xfrm>
          <a:off x="180020" y="2388072"/>
          <a:ext cx="2520280" cy="767520"/>
        </a:xfrm>
        <a:prstGeom prst="roundRect">
          <a:avLst/>
        </a:prstGeom>
        <a:solidFill>
          <a:schemeClr val="accent3">
            <a:lumMod val="6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6">
              <a:shade val="80000"/>
              <a:hueOff val="-57142"/>
              <a:satOff val="-29381"/>
              <a:lumOff val="3453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61" tIns="0" rIns="9526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ПРОФИЦИТ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487" y="2425539"/>
        <a:ext cx="2445346" cy="692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4D028-FA96-47A1-925D-1FF866403624}">
      <dsp:nvSpPr>
        <dsp:cNvPr id="0" name=""/>
        <dsp:cNvSpPr/>
      </dsp:nvSpPr>
      <dsp:spPr>
        <a:xfrm>
          <a:off x="5863681" y="3477507"/>
          <a:ext cx="91440" cy="602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2655"/>
              </a:lnTo>
            </a:path>
          </a:pathLst>
        </a:custGeom>
        <a:noFill/>
        <a:ln w="1587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D2123-3390-40E0-A8A4-6885D14B129A}">
      <dsp:nvSpPr>
        <dsp:cNvPr id="0" name=""/>
        <dsp:cNvSpPr/>
      </dsp:nvSpPr>
      <dsp:spPr>
        <a:xfrm>
          <a:off x="3956845" y="1559023"/>
          <a:ext cx="1952555" cy="602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692"/>
              </a:lnTo>
              <a:lnTo>
                <a:pt x="1952555" y="410692"/>
              </a:lnTo>
              <a:lnTo>
                <a:pt x="1952555" y="602655"/>
              </a:lnTo>
            </a:path>
          </a:pathLst>
        </a:custGeom>
        <a:noFill/>
        <a:ln w="1587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614DE-FE83-4C00-8286-8CC5306B388A}">
      <dsp:nvSpPr>
        <dsp:cNvPr id="0" name=""/>
        <dsp:cNvSpPr/>
      </dsp:nvSpPr>
      <dsp:spPr>
        <a:xfrm>
          <a:off x="1679282" y="3477507"/>
          <a:ext cx="91440" cy="6026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2655"/>
              </a:lnTo>
            </a:path>
          </a:pathLst>
        </a:custGeom>
        <a:noFill/>
        <a:ln w="1587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D5DA3-F152-456C-BF0E-C962654947B4}">
      <dsp:nvSpPr>
        <dsp:cNvPr id="0" name=""/>
        <dsp:cNvSpPr/>
      </dsp:nvSpPr>
      <dsp:spPr>
        <a:xfrm>
          <a:off x="1725002" y="1559023"/>
          <a:ext cx="2231842" cy="602655"/>
        </a:xfrm>
        <a:custGeom>
          <a:avLst/>
          <a:gdLst/>
          <a:ahLst/>
          <a:cxnLst/>
          <a:rect l="0" t="0" r="0" b="0"/>
          <a:pathLst>
            <a:path>
              <a:moveTo>
                <a:pt x="2231842" y="0"/>
              </a:moveTo>
              <a:lnTo>
                <a:pt x="2231842" y="410692"/>
              </a:lnTo>
              <a:lnTo>
                <a:pt x="0" y="410692"/>
              </a:lnTo>
              <a:lnTo>
                <a:pt x="0" y="602655"/>
              </a:lnTo>
            </a:path>
          </a:pathLst>
        </a:custGeom>
        <a:noFill/>
        <a:ln w="1587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C7177F-E89F-46B4-A3EE-3C8088C3F3CF}">
      <dsp:nvSpPr>
        <dsp:cNvPr id="0" name=""/>
        <dsp:cNvSpPr/>
      </dsp:nvSpPr>
      <dsp:spPr>
        <a:xfrm>
          <a:off x="807179" y="243196"/>
          <a:ext cx="6299332" cy="1315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6">
              <a:shade val="8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5EC675-962E-4FCC-87F8-032730F8E1D0}">
      <dsp:nvSpPr>
        <dsp:cNvPr id="0" name=""/>
        <dsp:cNvSpPr/>
      </dsp:nvSpPr>
      <dsp:spPr>
        <a:xfrm>
          <a:off x="1037420" y="461925"/>
          <a:ext cx="6299332" cy="1315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baseline="0" dirty="0">
              <a:latin typeface="Monotype Corsiva" pitchFamily="66" charset="0"/>
            </a:rPr>
            <a:t>Всего </a:t>
          </a:r>
          <a:r>
            <a:rPr lang="ru-RU" sz="2500" b="1" i="0" kern="1200" baseline="0" dirty="0" smtClean="0">
              <a:latin typeface="Monotype Corsiva" pitchFamily="66" charset="0"/>
            </a:rPr>
            <a:t>расходы </a:t>
          </a:r>
          <a:r>
            <a:rPr lang="ru-RU" sz="2500" b="1" kern="1200" dirty="0" smtClean="0">
              <a:latin typeface="Monotype Corsiva" pitchFamily="66" charset="0"/>
              <a:cs typeface="Arabic Typesetting" pitchFamily="66" charset="-78"/>
            </a:rPr>
            <a:t>МО "Кяхтинский район" </a:t>
          </a:r>
          <a:r>
            <a:rPr lang="ru-RU" sz="2500" b="1" i="0" kern="1200" baseline="0" dirty="0" smtClean="0">
              <a:latin typeface="Monotype Corsiva" pitchFamily="66" charset="0"/>
            </a:rPr>
            <a:t>на </a:t>
          </a:r>
          <a:r>
            <a:rPr lang="ru-RU" sz="2500" b="1" i="0" kern="1200" baseline="0" dirty="0" smtClean="0">
              <a:latin typeface="Monotype Corsiva" pitchFamily="66" charset="0"/>
            </a:rPr>
            <a:t>2020 год</a:t>
          </a:r>
          <a:r>
            <a:rPr lang="en-US" sz="2500" b="1" i="0" kern="1200" baseline="0" dirty="0">
              <a:latin typeface="Monotype Corsiva" pitchFamily="66" charset="0"/>
            </a:rPr>
            <a:t>:</a:t>
          </a:r>
          <a:r>
            <a:rPr lang="ru-RU" sz="2500" b="1" i="0" kern="1200" baseline="0" dirty="0">
              <a:latin typeface="Monotype Corsiva" pitchFamily="66" charset="0"/>
            </a:rPr>
            <a:t> </a:t>
          </a:r>
          <a:r>
            <a:rPr lang="ru-RU" sz="2500" b="1" i="0" kern="1200" baseline="0" dirty="0" smtClean="0">
              <a:latin typeface="Monotype Corsiva" pitchFamily="66" charset="0"/>
            </a:rPr>
            <a:t>852 307,6 тыс. </a:t>
          </a:r>
          <a:r>
            <a:rPr lang="ru-RU" sz="2500" b="1" i="0" kern="1200" baseline="0" dirty="0">
              <a:latin typeface="Monotype Corsiva" pitchFamily="66" charset="0"/>
            </a:rPr>
            <a:t>рублей</a:t>
          </a:r>
        </a:p>
      </dsp:txBody>
      <dsp:txXfrm>
        <a:off x="1075959" y="500464"/>
        <a:ext cx="6222254" cy="1238749"/>
      </dsp:txXfrm>
    </dsp:sp>
    <dsp:sp modelId="{C3F634F8-7148-4E34-B906-98CA0104C276}">
      <dsp:nvSpPr>
        <dsp:cNvPr id="0" name=""/>
        <dsp:cNvSpPr/>
      </dsp:nvSpPr>
      <dsp:spPr>
        <a:xfrm>
          <a:off x="2688" y="2161679"/>
          <a:ext cx="3444629" cy="1315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6">
              <a:tint val="99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29EAB0-C09F-427F-9779-08DDA8F9C132}">
      <dsp:nvSpPr>
        <dsp:cNvPr id="0" name=""/>
        <dsp:cNvSpPr/>
      </dsp:nvSpPr>
      <dsp:spPr>
        <a:xfrm>
          <a:off x="232929" y="2380408"/>
          <a:ext cx="3444629" cy="1315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baseline="0" dirty="0">
              <a:latin typeface="Monotype Corsiva" pitchFamily="66" charset="0"/>
            </a:rPr>
            <a:t>Программные расходы по </a:t>
          </a:r>
          <a:r>
            <a:rPr lang="ru-RU" sz="2500" b="1" i="1" kern="1200" baseline="0" dirty="0" smtClean="0">
              <a:latin typeface="Monotype Corsiva" pitchFamily="66" charset="0"/>
            </a:rPr>
            <a:t>15 муниципальным программам</a:t>
          </a:r>
          <a:endParaRPr lang="ru-RU" sz="2500" b="1" i="1" kern="1200" baseline="0" dirty="0">
            <a:latin typeface="Monotype Corsiva" pitchFamily="66" charset="0"/>
          </a:endParaRPr>
        </a:p>
      </dsp:txBody>
      <dsp:txXfrm>
        <a:off x="271468" y="2418947"/>
        <a:ext cx="3367551" cy="1238749"/>
      </dsp:txXfrm>
    </dsp:sp>
    <dsp:sp modelId="{3A43FB28-65B8-4A70-AC09-D15E91EADEDD}">
      <dsp:nvSpPr>
        <dsp:cNvPr id="0" name=""/>
        <dsp:cNvSpPr/>
      </dsp:nvSpPr>
      <dsp:spPr>
        <a:xfrm>
          <a:off x="688918" y="4080163"/>
          <a:ext cx="2072169" cy="1315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6">
              <a:tint val="8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2420C8-F7AA-4911-81DC-5C39861D367F}">
      <dsp:nvSpPr>
        <dsp:cNvPr id="0" name=""/>
        <dsp:cNvSpPr/>
      </dsp:nvSpPr>
      <dsp:spPr>
        <a:xfrm>
          <a:off x="919159" y="4298892"/>
          <a:ext cx="2072169" cy="1315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baseline="0" dirty="0" smtClean="0">
              <a:latin typeface="Monotype Corsiva" pitchFamily="66" charset="0"/>
            </a:rPr>
            <a:t>649 818, 80639 тыс. </a:t>
          </a:r>
          <a:r>
            <a:rPr lang="ru-RU" sz="2500" b="1" i="1" kern="1200" baseline="0" dirty="0">
              <a:latin typeface="Monotype Corsiva" pitchFamily="66" charset="0"/>
            </a:rPr>
            <a:t>рублей </a:t>
          </a:r>
          <a:r>
            <a:rPr lang="ru-RU" sz="2500" b="1" i="1" kern="1200" baseline="0" dirty="0" smtClean="0">
              <a:latin typeface="Monotype Corsiva" pitchFamily="66" charset="0"/>
            </a:rPr>
            <a:t>(76,24%)</a:t>
          </a:r>
          <a:endParaRPr lang="ru-RU" sz="2500" b="1" i="1" kern="1200" baseline="0" dirty="0">
            <a:latin typeface="Monotype Corsiva" pitchFamily="66" charset="0"/>
          </a:endParaRPr>
        </a:p>
      </dsp:txBody>
      <dsp:txXfrm>
        <a:off x="957698" y="4337431"/>
        <a:ext cx="1995091" cy="1238749"/>
      </dsp:txXfrm>
    </dsp:sp>
    <dsp:sp modelId="{E1F88D13-BCCC-466D-85BF-B75F1F20F8E1}">
      <dsp:nvSpPr>
        <dsp:cNvPr id="0" name=""/>
        <dsp:cNvSpPr/>
      </dsp:nvSpPr>
      <dsp:spPr>
        <a:xfrm>
          <a:off x="3907799" y="2161679"/>
          <a:ext cx="4003203" cy="1315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99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tint val="99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6">
              <a:tint val="99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EC67D8-4E6A-4006-A593-B689C00C3250}">
      <dsp:nvSpPr>
        <dsp:cNvPr id="0" name=""/>
        <dsp:cNvSpPr/>
      </dsp:nvSpPr>
      <dsp:spPr>
        <a:xfrm>
          <a:off x="4138040" y="2380408"/>
          <a:ext cx="4003203" cy="1315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baseline="0" dirty="0">
              <a:latin typeface="Monotype Corsiva" pitchFamily="66" charset="0"/>
            </a:rPr>
            <a:t>Непрограммные расходы</a:t>
          </a:r>
        </a:p>
      </dsp:txBody>
      <dsp:txXfrm>
        <a:off x="4176579" y="2418947"/>
        <a:ext cx="3926125" cy="1238749"/>
      </dsp:txXfrm>
    </dsp:sp>
    <dsp:sp modelId="{4DEBCC53-0FCB-47A3-A3F3-DF8D0441D723}">
      <dsp:nvSpPr>
        <dsp:cNvPr id="0" name=""/>
        <dsp:cNvSpPr/>
      </dsp:nvSpPr>
      <dsp:spPr>
        <a:xfrm>
          <a:off x="4873316" y="4080163"/>
          <a:ext cx="2072169" cy="1315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tint val="8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tint val="8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6">
              <a:tint val="8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BCF4FA-ABD4-4E26-9382-098C8D0E1FE6}">
      <dsp:nvSpPr>
        <dsp:cNvPr id="0" name=""/>
        <dsp:cNvSpPr/>
      </dsp:nvSpPr>
      <dsp:spPr>
        <a:xfrm>
          <a:off x="5103557" y="4298892"/>
          <a:ext cx="2072169" cy="1315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baseline="0" dirty="0" smtClean="0">
              <a:latin typeface="Monotype Corsiva" pitchFamily="66" charset="0"/>
            </a:rPr>
            <a:t>202 488,79361 тыс. </a:t>
          </a:r>
          <a:r>
            <a:rPr lang="ru-RU" sz="2500" b="1" i="1" kern="1200" baseline="0" dirty="0">
              <a:latin typeface="Monotype Corsiva" pitchFamily="66" charset="0"/>
            </a:rPr>
            <a:t>рублей </a:t>
          </a:r>
          <a:r>
            <a:rPr lang="ru-RU" sz="2500" b="1" i="1" kern="1200" baseline="0" dirty="0" smtClean="0">
              <a:latin typeface="Monotype Corsiva" pitchFamily="66" charset="0"/>
            </a:rPr>
            <a:t>(23,76%)</a:t>
          </a:r>
          <a:endParaRPr lang="ru-RU" sz="2500" b="1" i="1" kern="1200" baseline="0" dirty="0">
            <a:latin typeface="Monotype Corsiva" pitchFamily="66" charset="0"/>
          </a:endParaRPr>
        </a:p>
      </dsp:txBody>
      <dsp:txXfrm>
        <a:off x="5142096" y="4337431"/>
        <a:ext cx="1995091" cy="1238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0.00812</cdr:x>
      <cdr:y>0.02174</cdr:y>
    </cdr:from>
    <cdr:to>
      <cdr:x>0.54376</cdr:x>
      <cdr:y>0.08696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38" y="142876"/>
          <a:ext cx="4714908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2000" dirty="0"/>
        </a:p>
      </cdr:txBody>
    </cdr:sp>
  </cdr:relSizeAnchor>
  <cdr:relSizeAnchor xmlns:cdr="http://schemas.openxmlformats.org/drawingml/2006/chartDrawing">
    <cdr:from>
      <cdr:x>0.01623</cdr:x>
      <cdr:y>0.01087</cdr:y>
    </cdr:from>
    <cdr:to>
      <cdr:x>0.44637</cdr:x>
      <cdr:y>0.11957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2861" y="71441"/>
          <a:ext cx="3786229" cy="714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Расходы бюджета </a:t>
          </a:r>
          <a:r>
            <a:rPr lang="ru-RU" sz="2000" b="1" dirty="0" smtClean="0"/>
            <a:t>МО "Кяхтинский район"  </a:t>
          </a:r>
          <a:r>
            <a:rPr lang="ru-RU" sz="2000" b="1" dirty="0" smtClean="0"/>
            <a:t>на 2020 год по разделам, руб.: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</cdr:x>
      <cdr:y>0.66833</cdr:y>
    </cdr:from>
    <cdr:to>
      <cdr:x>0.41949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4392488"/>
          <a:ext cx="3692486" cy="217980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E2E09-8DBC-47D0-9EE2-D781D879EB09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98A13-0A7A-4A12-A3DA-4F88BDA59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9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2665-E314-4D33-BCC6-B13878E9159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1EB3-6CD3-4A28-BF33-EF2D737FF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2665-E314-4D33-BCC6-B13878E9159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1EB3-6CD3-4A28-BF33-EF2D737FF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2665-E314-4D33-BCC6-B13878E9159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1EB3-6CD3-4A28-BF33-EF2D737FF75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2665-E314-4D33-BCC6-B13878E9159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1EB3-6CD3-4A28-BF33-EF2D737FF7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2665-E314-4D33-BCC6-B13878E9159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1EB3-6CD3-4A28-BF33-EF2D737FF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2665-E314-4D33-BCC6-B13878E9159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1EB3-6CD3-4A28-BF33-EF2D737FF7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2665-E314-4D33-BCC6-B13878E9159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1EB3-6CD3-4A28-BF33-EF2D737FF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2665-E314-4D33-BCC6-B13878E9159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1EB3-6CD3-4A28-BF33-EF2D737FF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2665-E314-4D33-BCC6-B13878E9159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1EB3-6CD3-4A28-BF33-EF2D737FF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2665-E314-4D33-BCC6-B13878E9159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1EB3-6CD3-4A28-BF33-EF2D737FF7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C2665-E314-4D33-BCC6-B13878E9159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1EB3-6CD3-4A28-BF33-EF2D737FF7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4C2665-E314-4D33-BCC6-B13878E91598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4901EB3-6CD3-4A28-BF33-EF2D737FF7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kyahtafin@mail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833" y="1268760"/>
            <a:ext cx="5511805" cy="3672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582594"/>
          </a:xfrm>
        </p:spPr>
        <p:txBody>
          <a:bodyPr>
            <a:noAutofit/>
          </a:bodyPr>
          <a:lstStyle/>
          <a:p>
            <a:r>
              <a:rPr lang="ru-RU" sz="4800" dirty="0" smtClean="0"/>
              <a:t>Кяхтинский район 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5500702"/>
            <a:ext cx="8033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Arabic Typesetting" pitchFamily="66" charset="-78"/>
              </a:rPr>
              <a:t>Бюджет для граждан по решению сессии Совета депутатов МО "Кяхтинский район" от 26.12.2019 г № 9-17 С </a:t>
            </a:r>
            <a:endParaRPr lang="ru-RU" sz="2400" dirty="0">
              <a:cs typeface="Arabic Typesetting" pitchFamily="66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Межбюджетные трансферты – помощь, передаваемая бюджету другого уровня.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142984"/>
            <a:ext cx="857256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Субвенции - предоставляются на определенные цели.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785926"/>
            <a:ext cx="857256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/>
              <a:t>Субсидии - предоставляются на определенные цели на условиях софинансирования (долевого финансирования) расходов.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714620"/>
            <a:ext cx="857256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/>
              <a:t>Дотации - предоставляются без целевого назначения (в качестве финансовой помощи).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3643314"/>
            <a:ext cx="857256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/>
              <a:t>Иные межбюджетные трансферты - предоставляются в случаях и порядке, предусмотренных законами и принимаемыми в соответствии с ними иными нормативными правовыми актами органов государственной</a:t>
            </a:r>
          </a:p>
          <a:p>
            <a:pPr algn="just"/>
            <a:r>
              <a:rPr lang="ru-RU" b="1" dirty="0" smtClean="0"/>
              <a:t>власти.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929198"/>
            <a:ext cx="850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Безвозмездные поступления </a:t>
            </a:r>
            <a:r>
              <a:rPr lang="ru-RU" sz="2400" dirty="0">
                <a:cs typeface="Arabic Typesetting" pitchFamily="66" charset="-78"/>
              </a:rPr>
              <a:t>МО "Кяхтинский район"</a:t>
            </a:r>
            <a:r>
              <a:rPr lang="ru-RU" sz="2400" dirty="0" smtClean="0"/>
              <a:t>  </a:t>
            </a:r>
            <a:r>
              <a:rPr lang="ru-RU" sz="2400" dirty="0" smtClean="0"/>
              <a:t>на 2020 год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99802786"/>
              </p:ext>
            </p:extLst>
          </p:nvPr>
        </p:nvGraphicFramePr>
        <p:xfrm>
          <a:off x="0" y="1556792"/>
          <a:ext cx="9144000" cy="5086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878687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Распределение расходов по основным функциям.</a:t>
            </a:r>
          </a:p>
          <a:p>
            <a:endParaRPr lang="ru-RU" dirty="0" smtClean="0"/>
          </a:p>
          <a:p>
            <a:r>
              <a:rPr lang="ru-RU" dirty="0" smtClean="0"/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r>
              <a:rPr lang="ru-RU" dirty="0" smtClean="0"/>
              <a:t>Расходы формируются по разделам: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286124"/>
            <a:ext cx="2764364" cy="207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08920"/>
            <a:ext cx="8429684" cy="293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5786454"/>
            <a:ext cx="9144000" cy="1071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Каждый из разделов классификации имеет перечень подразделов, которые отражают</a:t>
            </a:r>
          </a:p>
          <a:p>
            <a:pPr algn="just"/>
            <a:r>
              <a:rPr lang="ru-RU" sz="1600" b="1" dirty="0" smtClean="0"/>
              <a:t>основные направления реализации соответствующей функции.</a:t>
            </a:r>
          </a:p>
          <a:p>
            <a:pPr algn="just"/>
            <a:r>
              <a:rPr lang="ru-RU" sz="1600" b="1" dirty="0" smtClean="0"/>
              <a:t>Полный перечень разделов и подразделов классификации расходов бюджетов приведен в</a:t>
            </a:r>
          </a:p>
          <a:p>
            <a:pPr algn="just"/>
            <a:r>
              <a:rPr lang="ru-RU" sz="1600" b="1" dirty="0" smtClean="0"/>
              <a:t>статье 21 Бюджетного кодекса Российской Федерации.</a:t>
            </a:r>
            <a:endParaRPr lang="ru-RU" sz="1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544939270"/>
              </p:ext>
            </p:extLst>
          </p:nvPr>
        </p:nvGraphicFramePr>
        <p:xfrm>
          <a:off x="179512" y="116632"/>
          <a:ext cx="8802296" cy="657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49818285"/>
              </p:ext>
            </p:extLst>
          </p:nvPr>
        </p:nvGraphicFramePr>
        <p:xfrm>
          <a:off x="642910" y="428604"/>
          <a:ext cx="8143932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00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515501"/>
              </p:ext>
            </p:extLst>
          </p:nvPr>
        </p:nvGraphicFramePr>
        <p:xfrm>
          <a:off x="395536" y="1397000"/>
          <a:ext cx="8352928" cy="5024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/>
                <a:gridCol w="1368152"/>
              </a:tblGrid>
              <a:tr h="5200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  <a:cs typeface="Arabic Typesetting" pitchFamily="66" charset="-78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(руб.)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cs typeface="Arabic Typesetting" pitchFamily="66" charset="-78"/>
                        </a:rPr>
                        <a:t>Муниципальная программа "Энергосбережение и повышение энергетической эффективности в муниципальном образовании "Кяхтинский район" (2020 год)»</a:t>
                      </a:r>
                      <a:endParaRPr lang="ru-RU" sz="1400" dirty="0">
                        <a:solidFill>
                          <a:schemeClr val="tx1"/>
                        </a:solidFill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cs typeface="Arabic Typesetting" pitchFamily="66" charset="-78"/>
                        </a:rPr>
                        <a:t>213 384,00</a:t>
                      </a:r>
                      <a:endParaRPr lang="ru-RU" sz="1400" dirty="0">
                        <a:solidFill>
                          <a:schemeClr val="tx1"/>
                        </a:solidFill>
                        <a:cs typeface="Arabic Typesetting" pitchFamily="66" charset="-78"/>
                      </a:endParaRPr>
                    </a:p>
                  </a:txBody>
                  <a:tcPr anchor="ctr"/>
                </a:tc>
              </a:tr>
              <a:tr h="3438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cs typeface="Arabic Typesetting" pitchFamily="66" charset="-78"/>
                        </a:rPr>
                        <a:t>Муниципальная программа " Молодежь Кяхтинского района" на 2018-2020 годы</a:t>
                      </a:r>
                      <a:endParaRPr lang="ru-RU" sz="1400" dirty="0">
                        <a:solidFill>
                          <a:schemeClr val="tx1"/>
                        </a:solidFill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cs typeface="Arabic Typesetting" pitchFamily="66" charset="-78"/>
                        </a:rPr>
                        <a:t>5 050 000,00</a:t>
                      </a:r>
                      <a:endParaRPr lang="ru-RU" sz="1400" dirty="0">
                        <a:solidFill>
                          <a:schemeClr val="tx1"/>
                        </a:solidFill>
                        <a:cs typeface="Arabic Typesetting" pitchFamily="66" charset="-78"/>
                      </a:endParaRPr>
                    </a:p>
                  </a:txBody>
                  <a:tcPr anchor="ctr"/>
                </a:tc>
              </a:tr>
              <a:tr h="520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cs typeface="Arabic Typesetting" pitchFamily="66" charset="-78"/>
                        </a:rPr>
                        <a:t>Муниципальная программа "Развитие отрасли "Культура" МО "Кяхтинский район" на 2018-2020 гг." </a:t>
                      </a:r>
                      <a:endParaRPr lang="ru-RU" sz="1400" dirty="0">
                        <a:solidFill>
                          <a:schemeClr val="tx1"/>
                        </a:solidFill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cs typeface="Arabic Typesetting" pitchFamily="66" charset="-78"/>
                        </a:rPr>
                        <a:t>77 575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cs typeface="Arabic Typesetting" pitchFamily="66" charset="-78"/>
                        </a:rPr>
                        <a:t> 548,00</a:t>
                      </a:r>
                      <a:endParaRPr lang="ru-RU" sz="1400" dirty="0">
                        <a:solidFill>
                          <a:schemeClr val="tx1"/>
                        </a:solidFill>
                        <a:cs typeface="Arabic Typesetting" pitchFamily="66" charset="-78"/>
                      </a:endParaRPr>
                    </a:p>
                  </a:txBody>
                  <a:tcPr anchor="ctr"/>
                </a:tc>
              </a:tr>
              <a:tr h="520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cs typeface="Arabic Typesetting" pitchFamily="66" charset="-78"/>
                        </a:rPr>
                        <a:t>Муниципальная программа "Улучшение инвестиционного климата в МО "Кяхтинский район" на 2019-2021 годы"</a:t>
                      </a:r>
                      <a:endParaRPr lang="ru-RU" sz="1400" dirty="0">
                        <a:solidFill>
                          <a:schemeClr val="tx1"/>
                        </a:solidFill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cs typeface="Arabic Typesetting" pitchFamily="66" charset="-78"/>
                        </a:rPr>
                        <a:t>35 000,00</a:t>
                      </a:r>
                      <a:endParaRPr lang="ru-RU" sz="1400" dirty="0">
                        <a:solidFill>
                          <a:schemeClr val="tx1"/>
                        </a:solidFill>
                        <a:cs typeface="Arabic Typesetting" pitchFamily="66" charset="-78"/>
                      </a:endParaRPr>
                    </a:p>
                  </a:txBody>
                  <a:tcPr anchor="ctr"/>
                </a:tc>
              </a:tr>
              <a:tr h="520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cs typeface="Arabic Typesetting" pitchFamily="66" charset="-78"/>
                        </a:rPr>
                        <a:t>Муниципальная программа "Совершенствование муниципального управления в муниципальном образовании  "Кяхтинский район" на 2018-2020 годы "</a:t>
                      </a:r>
                      <a:endParaRPr lang="ru-RU" sz="1400" dirty="0">
                        <a:solidFill>
                          <a:schemeClr val="tx1"/>
                        </a:solidFill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cs typeface="Arabic Typesetting" pitchFamily="66" charset="-78"/>
                        </a:rPr>
                        <a:t>3 003 500,00</a:t>
                      </a:r>
                      <a:endParaRPr lang="ru-RU" sz="1400" dirty="0">
                        <a:solidFill>
                          <a:schemeClr val="tx1"/>
                        </a:solidFill>
                        <a:cs typeface="Arabic Typesetting" pitchFamily="66" charset="-78"/>
                      </a:endParaRPr>
                    </a:p>
                  </a:txBody>
                  <a:tcPr anchor="ctr"/>
                </a:tc>
              </a:tr>
              <a:tr h="520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cs typeface="Arabic Typesetting" pitchFamily="66" charset="-78"/>
                        </a:rPr>
                        <a:t>Муниципальная программа "Безопасность жизнедеятельности в МО "Кяхтинский район" на 2018-2020годы" </a:t>
                      </a:r>
                      <a:endParaRPr lang="ru-RU" sz="1400" dirty="0">
                        <a:solidFill>
                          <a:schemeClr val="tx1"/>
                        </a:solidFill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cs typeface="Arabic Typesetting" pitchFamily="66" charset="-78"/>
                        </a:rPr>
                        <a:t>73 130,00</a:t>
                      </a:r>
                      <a:endParaRPr lang="ru-RU" sz="1400" dirty="0">
                        <a:solidFill>
                          <a:schemeClr val="tx1"/>
                        </a:solidFill>
                        <a:cs typeface="Arabic Typesetting" pitchFamily="66" charset="-78"/>
                      </a:endParaRPr>
                    </a:p>
                  </a:txBody>
                  <a:tcPr anchor="ctr"/>
                </a:tc>
              </a:tr>
              <a:tr h="520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cs typeface="Arabic Typesetting" pitchFamily="66" charset="-78"/>
                        </a:rPr>
                        <a:t>Муниципальная программа "Развитие физической культуры и спорта в МО "Кяхтинский район" на 2018-2020 годы "</a:t>
                      </a:r>
                      <a:endParaRPr lang="ru-RU" sz="1400" dirty="0">
                        <a:solidFill>
                          <a:schemeClr val="tx1"/>
                        </a:solidFill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cs typeface="Arabic Typesetting" pitchFamily="66" charset="-78"/>
                        </a:rPr>
                        <a:t>18 135 900,00</a:t>
                      </a:r>
                    </a:p>
                  </a:txBody>
                  <a:tcPr anchor="ctr"/>
                </a:tc>
              </a:tr>
              <a:tr h="5200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cs typeface="Arabic Typesetting" pitchFamily="66" charset="-78"/>
                        </a:rPr>
                        <a:t>Муниципальная программа «Устойчивое развитие сельских территорий Кяхтинского района» на 2016-2018 годы и на период до 2020 года»</a:t>
                      </a:r>
                      <a:endParaRPr lang="ru-RU" sz="1400" dirty="0">
                        <a:solidFill>
                          <a:schemeClr val="tx1"/>
                        </a:solidFill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cs typeface="Arabic Typesetting" pitchFamily="66" charset="-78"/>
                        </a:rPr>
                        <a:t>849 656,49</a:t>
                      </a:r>
                      <a:endParaRPr lang="ru-RU" sz="1400" dirty="0">
                        <a:solidFill>
                          <a:schemeClr val="tx1"/>
                        </a:solidFill>
                        <a:cs typeface="Arabic Typesetting" pitchFamily="66" charset="-78"/>
                      </a:endParaRPr>
                    </a:p>
                  </a:txBody>
                  <a:tcPr anchor="ctr"/>
                </a:tc>
              </a:tr>
              <a:tr h="520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cs typeface="Arabic Typesetting" pitchFamily="66" charset="-78"/>
                        </a:rPr>
                        <a:t>Муниципальная программа "Развитие  имущественных и земельных отношений в МО "Кяхтинский район" на 2019-2021 годы"</a:t>
                      </a:r>
                      <a:endParaRPr lang="ru-RU" sz="1400" dirty="0">
                        <a:solidFill>
                          <a:schemeClr val="tx1"/>
                        </a:solidFill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cs typeface="Arabic Typesetting" pitchFamily="66" charset="-78"/>
                        </a:rPr>
                        <a:t>1 011 700,00</a:t>
                      </a:r>
                      <a:endParaRPr lang="ru-RU" sz="1400" dirty="0">
                        <a:solidFill>
                          <a:schemeClr val="tx1"/>
                        </a:solidFill>
                        <a:cs typeface="Arabic Typesetting" pitchFamily="66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1" y="214290"/>
            <a:ext cx="8845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Муниципальные программы, действующие в </a:t>
            </a:r>
            <a:r>
              <a:rPr lang="ru-RU" sz="2000" b="1" dirty="0">
                <a:solidFill>
                  <a:schemeClr val="bg1"/>
                </a:solidFill>
              </a:rPr>
              <a:t>МО "Кяхтинский район"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2020 год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565807"/>
              </p:ext>
            </p:extLst>
          </p:nvPr>
        </p:nvGraphicFramePr>
        <p:xfrm>
          <a:off x="323528" y="1412777"/>
          <a:ext cx="8640960" cy="4585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2768"/>
                <a:gridCol w="1728192"/>
              </a:tblGrid>
              <a:tr h="3725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  <a:cs typeface="Arabic Typesetting" pitchFamily="66" charset="-78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(руб.)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34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Муниципальная программа "Развитие строительства в МО "Кяхтинский район" на 2019-2021 годы"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1 000 000,00</a:t>
                      </a:r>
                      <a:endParaRPr lang="ru-RU" sz="1800" dirty="0"/>
                    </a:p>
                  </a:txBody>
                  <a:tcPr anchor="ctr"/>
                </a:tc>
              </a:tr>
              <a:tr h="4934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Муниципальная программа "Улучшение условий охраны труда в МО "Кяхтинский район" на 2020 - 2022 годы"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2 424 000,00</a:t>
                      </a:r>
                      <a:endParaRPr lang="ru-RU" sz="1800" dirty="0"/>
                    </a:p>
                  </a:txBody>
                  <a:tcPr anchor="ctr"/>
                </a:tc>
              </a:tr>
              <a:tr h="4934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Муниципальная программа "Управление муниципальными финансами в МО "Кяхтинский район" на 2020-2022 годы"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25 857 700,00</a:t>
                      </a:r>
                      <a:endParaRPr lang="ru-RU" sz="1800" dirty="0"/>
                    </a:p>
                  </a:txBody>
                  <a:tcPr anchor="ctr"/>
                </a:tc>
              </a:tr>
              <a:tr h="4934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Муниципальная программа "Развитие образования в муниципальном образовании "Кяхтинский район на 2020-2022 </a:t>
                      </a:r>
                      <a:r>
                        <a:rPr lang="ru-RU" sz="1800" dirty="0" err="1" smtClean="0"/>
                        <a:t>г.г</a:t>
                      </a:r>
                      <a:r>
                        <a:rPr lang="ru-RU" sz="1800" dirty="0" smtClean="0"/>
                        <a:t>."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503 880</a:t>
                      </a:r>
                      <a:r>
                        <a:rPr lang="ru-RU" sz="1800" baseline="0" dirty="0" smtClean="0"/>
                        <a:t> 487,90</a:t>
                      </a:r>
                      <a:endParaRPr lang="ru-RU" sz="1800" dirty="0"/>
                    </a:p>
                  </a:txBody>
                  <a:tcPr anchor="ctr"/>
                </a:tc>
              </a:tr>
              <a:tr h="49344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Муниципальная программа " Профилактика инфекций передающихся клещами на 2018-2020 гг."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100 000,00</a:t>
                      </a:r>
                      <a:endParaRPr lang="ru-RU" sz="1800" dirty="0"/>
                    </a:p>
                  </a:txBody>
                  <a:tcPr anchor="ctr"/>
                </a:tc>
              </a:tr>
              <a:tr h="53216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Муниципальная программа "Формирование современной городской среды МО "Кяхтинский район" на 2018-2022 </a:t>
                      </a:r>
                      <a:r>
                        <a:rPr lang="ru-RU" sz="1800" dirty="0" err="1" smtClean="0"/>
                        <a:t>гг</a:t>
                      </a:r>
                      <a:r>
                        <a:rPr lang="ru-RU" sz="1800" dirty="0" smtClean="0"/>
                        <a:t>"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10 608 800,00</a:t>
                      </a:r>
                      <a:endParaRPr lang="ru-RU" sz="1800" dirty="0"/>
                    </a:p>
                  </a:txBody>
                  <a:tcPr anchor="ctr"/>
                </a:tc>
              </a:tr>
              <a:tr h="37251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Всего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649 818 806,39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332656"/>
            <a:ext cx="882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Муниципальные программы, действующие в </a:t>
            </a:r>
            <a:r>
              <a:rPr lang="ru-RU" sz="2000" b="1" dirty="0">
                <a:solidFill>
                  <a:schemeClr val="bg1"/>
                </a:solidFill>
              </a:rPr>
              <a:t>МО "Кяхтинский район" 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2020 год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1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Дорожное хозяйство </a:t>
            </a:r>
          </a:p>
          <a:p>
            <a:pPr algn="ctr"/>
            <a:r>
              <a:rPr lang="ru-RU" sz="2400" b="1" dirty="0" smtClean="0"/>
              <a:t>Расходы дорожного фонда на 2019 -2020 год.</a:t>
            </a:r>
            <a:endParaRPr lang="ru-RU" sz="24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85688807"/>
              </p:ext>
            </p:extLst>
          </p:nvPr>
        </p:nvGraphicFramePr>
        <p:xfrm>
          <a:off x="1691680" y="170080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Межбюджетные трансферты бюджетам поселений на 2020 год  (тыс. рублей)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096519"/>
              </p:ext>
            </p:extLst>
          </p:nvPr>
        </p:nvGraphicFramePr>
        <p:xfrm>
          <a:off x="251520" y="1045287"/>
          <a:ext cx="8640960" cy="57308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4176"/>
                <a:gridCol w="2736304"/>
                <a:gridCol w="2160240"/>
                <a:gridCol w="2160240"/>
              </a:tblGrid>
              <a:tr h="5317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Сельские поселения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latin typeface="Times New Roman"/>
                        </a:rPr>
                        <a:t>На выравнивание бюджетной обеспеченности поселений из бюджета муниципального района на 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 первоочередные расходы сельских и городских поселений на 2020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На поставку и установку источников водоснабжения на 2020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СП Алтайское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Times New Roman"/>
                        </a:rPr>
                        <a:t>1,30000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1 279,24000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СП </a:t>
                      </a:r>
                      <a:r>
                        <a:rPr lang="ru-RU" sz="1000" b="1" i="0" u="none" strike="noStrike" dirty="0" err="1">
                          <a:latin typeface="Times New Roman"/>
                        </a:rPr>
                        <a:t>Большекударинское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latin typeface="Times New Roman"/>
                        </a:rPr>
                        <a:t>3,20000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1 464,79000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СП </a:t>
                      </a:r>
                      <a:r>
                        <a:rPr lang="ru-RU" sz="1000" b="1" i="0" u="none" strike="noStrike" dirty="0" err="1">
                          <a:latin typeface="Times New Roman"/>
                        </a:rPr>
                        <a:t>Большелугское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latin typeface="Times New Roman"/>
                        </a:rPr>
                        <a:t>1,60000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1 717,96000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СП "</a:t>
                      </a:r>
                      <a:r>
                        <a:rPr lang="ru-RU" sz="1000" b="1" i="0" u="none" strike="noStrike" dirty="0" err="1">
                          <a:latin typeface="Times New Roman"/>
                        </a:rPr>
                        <a:t>Кударинское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latin typeface="Times New Roman"/>
                        </a:rPr>
                        <a:t>3,20000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1 461,12000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СП </a:t>
                      </a:r>
                      <a:r>
                        <a:rPr lang="ru-RU" sz="1000" b="1" i="0" u="none" strike="noStrike" dirty="0" err="1">
                          <a:latin typeface="Times New Roman"/>
                        </a:rPr>
                        <a:t>Зарянское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latin typeface="Times New Roman"/>
                        </a:rPr>
                        <a:t>1,00000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1 625,61000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СП </a:t>
                      </a:r>
                      <a:r>
                        <a:rPr lang="ru-RU" sz="1000" b="1" i="0" u="none" strike="noStrike" dirty="0" err="1">
                          <a:latin typeface="Times New Roman"/>
                        </a:rPr>
                        <a:t>Малокударинское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latin typeface="Times New Roman"/>
                        </a:rPr>
                        <a:t>1,20000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1 388,52000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СП </a:t>
                      </a:r>
                      <a:r>
                        <a:rPr lang="ru-RU" sz="1000" b="1" i="0" u="none" strike="noStrike" dirty="0" err="1">
                          <a:latin typeface="Times New Roman"/>
                        </a:rPr>
                        <a:t>Мурочинское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latin typeface="Times New Roman"/>
                        </a:rPr>
                        <a:t>0,90000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1 630,34000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СП Первомайское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latin typeface="Times New Roman"/>
                        </a:rPr>
                        <a:t>0,80000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1 163,45000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СП </a:t>
                      </a:r>
                      <a:r>
                        <a:rPr lang="ru-RU" sz="1000" b="1" i="0" u="none" strike="noStrike" dirty="0" err="1">
                          <a:latin typeface="Times New Roman"/>
                        </a:rPr>
                        <a:t>Субуктуйское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latin typeface="Times New Roman"/>
                        </a:rPr>
                        <a:t>0,90000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1 361,14000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СП "</a:t>
                      </a:r>
                      <a:r>
                        <a:rPr lang="ru-RU" sz="1000" b="1" i="0" u="none" strike="noStrike" dirty="0" err="1">
                          <a:latin typeface="Times New Roman"/>
                        </a:rPr>
                        <a:t>Тамирское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latin typeface="Times New Roman"/>
                        </a:rPr>
                        <a:t>2,40000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2 995,70000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СП "</a:t>
                      </a:r>
                      <a:r>
                        <a:rPr lang="ru-RU" sz="1000" b="1" i="0" u="none" strike="noStrike" dirty="0" err="1">
                          <a:latin typeface="Times New Roman"/>
                        </a:rPr>
                        <a:t>Усть-Киранское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"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latin typeface="Times New Roman"/>
                        </a:rPr>
                        <a:t>3,40000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1 589,73000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СП </a:t>
                      </a:r>
                      <a:r>
                        <a:rPr lang="ru-RU" sz="1000" b="1" i="0" u="none" strike="noStrike" dirty="0" err="1">
                          <a:latin typeface="Times New Roman"/>
                        </a:rPr>
                        <a:t>Усть-Кяхтинское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latin typeface="Times New Roman"/>
                        </a:rPr>
                        <a:t>4,10000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1 931,08000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СП </a:t>
                      </a:r>
                      <a:r>
                        <a:rPr lang="ru-RU" sz="1000" b="1" i="0" u="none" strike="noStrike" dirty="0" err="1">
                          <a:latin typeface="Times New Roman"/>
                        </a:rPr>
                        <a:t>Хоронхойское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latin typeface="Times New Roman"/>
                        </a:rPr>
                        <a:t>4,30000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1 676,19000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СП </a:t>
                      </a:r>
                      <a:r>
                        <a:rPr lang="ru-RU" sz="1000" b="1" i="0" u="none" strike="noStrike" dirty="0" err="1">
                          <a:latin typeface="Times New Roman"/>
                        </a:rPr>
                        <a:t>Чикойское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latin typeface="Times New Roman"/>
                        </a:rPr>
                        <a:t>1,60000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1 570,07000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600,00000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СП </a:t>
                      </a:r>
                      <a:r>
                        <a:rPr lang="ru-RU" sz="1000" b="1" i="0" u="none" strike="noStrike" dirty="0" err="1">
                          <a:latin typeface="Times New Roman"/>
                        </a:rPr>
                        <a:t>Шарагольское</a:t>
                      </a:r>
                      <a:r>
                        <a:rPr lang="ru-RU" sz="1000" b="1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latin typeface="Times New Roman"/>
                        </a:rPr>
                        <a:t>1,80000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1 100,56000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906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ГП </a:t>
                      </a:r>
                      <a:r>
                        <a:rPr lang="ru-RU" sz="105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Наушкинское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latin typeface="Times New Roman"/>
                        </a:rPr>
                        <a:t>ГП Город Кяхта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46,4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9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"/>
                        </a:rPr>
                        <a:t>Итого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84,6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0000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23 955,50000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600,00000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85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Контактная информация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«Бюджет для граждан» подготовлен финансовым управлением Кяхтинского района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671840, Республика Бурятия, г. Кяхта, ул. Ленина, дом 33, </a:t>
            </a:r>
          </a:p>
          <a:p>
            <a:pPr algn="ctr"/>
            <a:r>
              <a:rPr lang="ru-RU" sz="2400" b="1" dirty="0" smtClean="0"/>
              <a:t>адрес электронной почты: </a:t>
            </a:r>
            <a:r>
              <a:rPr lang="en-US" sz="2400" b="1" dirty="0" smtClean="0">
                <a:hlinkClick r:id="rId2"/>
              </a:rPr>
              <a:t>kyahtafin@mail.ru</a:t>
            </a:r>
            <a:r>
              <a:rPr lang="ru-RU" sz="2400" b="1" dirty="0" smtClean="0"/>
              <a:t>; тел 91-8-12;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График работы финансового управления Кяхтинского района: с понедельника по пятницу с 8.00 до 17.00 суббота воскресенье – выходные дни.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290037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- информационный сборник, который познакомит население района с основными положениями главного финансового документа Кяхтинского района – районного бюджета, </a:t>
            </a:r>
            <a:r>
              <a:rPr lang="ru-RU" sz="2000" dirty="0"/>
              <a:t>а именно проекта бюджета на 2020 год и на плановый период 2021 и 2022 годов. </a:t>
            </a:r>
            <a:r>
              <a:rPr lang="ru-RU" sz="2000" dirty="0" smtClean="0"/>
              <a:t>В сборнике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жилищно-коммунального хозяйства и других сферах.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 для граждан это …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65104"/>
            <a:ext cx="3727241" cy="23332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509120"/>
            <a:ext cx="40324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</a:rPr>
              <a:t>«Бюджет для граждан» нацелен на широкий круг пользователей – всех граждан района, интересы которых в той или иной мере затронуты местным бюджетом.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263" y="2967335"/>
            <a:ext cx="8515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внимание!!!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0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бюджет?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1000108"/>
            <a:ext cx="5715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Бюджет –</a:t>
            </a:r>
            <a:r>
              <a:rPr lang="en-US" dirty="0" smtClean="0"/>
              <a:t> </a:t>
            </a:r>
            <a:r>
              <a:rPr lang="ru-RU" dirty="0" smtClean="0"/>
              <a:t>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Районный бюджет – это план доходов и расходов администрации муниципального района.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2857496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В случае превышения расходов над доходами образуется </a:t>
            </a:r>
            <a:r>
              <a:rPr lang="ru-RU" b="1" dirty="0" smtClean="0"/>
              <a:t>дефицит бюджета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dirty="0" smtClean="0"/>
              <a:t> В случае превышения доходов над расходами образуется </a:t>
            </a:r>
            <a:r>
              <a:rPr lang="ru-RU" b="1" dirty="0" smtClean="0"/>
              <a:t>профицит бюджета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5929330"/>
            <a:ext cx="8572560" cy="64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Сбалансированность бюджета по доходам и расходам–основополагающее требование, предъявляемое к органам, составляющим и утверждающим бюджет</a:t>
            </a:r>
            <a:r>
              <a:rPr lang="en-US" dirty="0" smtClean="0"/>
              <a:t>.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76486066"/>
              </p:ext>
            </p:extLst>
          </p:nvPr>
        </p:nvGraphicFramePr>
        <p:xfrm>
          <a:off x="1187624" y="3573016"/>
          <a:ext cx="6408712" cy="188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89" y="836711"/>
            <a:ext cx="2840500" cy="192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Бюджетная система Кяхтинского района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76655" y="1772816"/>
            <a:ext cx="3822192" cy="4353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/>
              <a:t>Районный бюджет</a:t>
            </a:r>
            <a:endParaRPr lang="ru-RU" sz="4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3822192" cy="435366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100" b="1" dirty="0" smtClean="0"/>
              <a:t>Бюджет городских и сельских поселений:</a:t>
            </a:r>
          </a:p>
          <a:p>
            <a:r>
              <a:rPr lang="ru-RU" dirty="0" smtClean="0"/>
              <a:t>СП Алтайское </a:t>
            </a:r>
          </a:p>
          <a:p>
            <a:r>
              <a:rPr lang="ru-RU" dirty="0" smtClean="0"/>
              <a:t> СП Большекударинское  </a:t>
            </a:r>
          </a:p>
          <a:p>
            <a:r>
              <a:rPr lang="ru-RU" dirty="0" smtClean="0"/>
              <a:t>СП Большелугское </a:t>
            </a:r>
          </a:p>
          <a:p>
            <a:r>
              <a:rPr lang="ru-RU" dirty="0" smtClean="0"/>
              <a:t> СП Кударинское</a:t>
            </a:r>
          </a:p>
          <a:p>
            <a:r>
              <a:rPr lang="ru-RU" dirty="0" smtClean="0"/>
              <a:t>СП Зарянское  </a:t>
            </a:r>
          </a:p>
          <a:p>
            <a:r>
              <a:rPr lang="ru-RU" dirty="0" smtClean="0"/>
              <a:t>СП Малокударинское </a:t>
            </a:r>
          </a:p>
          <a:p>
            <a:r>
              <a:rPr lang="ru-RU" dirty="0" smtClean="0"/>
              <a:t> СП Мурочинское </a:t>
            </a:r>
          </a:p>
          <a:p>
            <a:r>
              <a:rPr lang="ru-RU" dirty="0" smtClean="0"/>
              <a:t> СП Первомайское  </a:t>
            </a:r>
          </a:p>
          <a:p>
            <a:r>
              <a:rPr lang="ru-RU" dirty="0" smtClean="0"/>
              <a:t>СП Субуктуйское </a:t>
            </a:r>
          </a:p>
          <a:p>
            <a:r>
              <a:rPr lang="ru-RU" dirty="0" smtClean="0"/>
              <a:t> СП Тамирское </a:t>
            </a:r>
          </a:p>
          <a:p>
            <a:r>
              <a:rPr lang="ru-RU" dirty="0" smtClean="0"/>
              <a:t>СП Усть-Киранское</a:t>
            </a:r>
          </a:p>
          <a:p>
            <a:r>
              <a:rPr lang="ru-RU" dirty="0" smtClean="0"/>
              <a:t> СП Усть-Кяхтинское </a:t>
            </a:r>
          </a:p>
          <a:p>
            <a:r>
              <a:rPr lang="ru-RU" dirty="0" smtClean="0"/>
              <a:t> СП Хоронхойское </a:t>
            </a:r>
          </a:p>
          <a:p>
            <a:r>
              <a:rPr lang="ru-RU" dirty="0" smtClean="0"/>
              <a:t> СП Чикойское  </a:t>
            </a:r>
          </a:p>
          <a:p>
            <a:r>
              <a:rPr lang="ru-RU" dirty="0" smtClean="0"/>
              <a:t>СП Шарагольское </a:t>
            </a:r>
          </a:p>
          <a:p>
            <a:r>
              <a:rPr lang="ru-RU" dirty="0" smtClean="0"/>
              <a:t> ГП Наушкинское</a:t>
            </a:r>
          </a:p>
          <a:p>
            <a:r>
              <a:rPr lang="ru-RU" dirty="0" smtClean="0"/>
              <a:t> ГП Город Кяхта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3715519" cy="3438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57166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Проект бюджета составляется и утверждается на очередной финансовый год и на плановый период,  основывается на: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156276"/>
              </p:ext>
            </p:extLst>
          </p:nvPr>
        </p:nvGraphicFramePr>
        <p:xfrm>
          <a:off x="253351" y="1188163"/>
          <a:ext cx="860676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  <a:gridCol w="1656184"/>
                <a:gridCol w="1628824"/>
                <a:gridCol w="1721352"/>
              </a:tblGrid>
              <a:tr h="2608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Послании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 Президента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Российской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Федерации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Федеральному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Собранию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Прогнозе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социально-экономического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развития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Основных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направлениях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бюджетной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и налоговой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политики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Итогах исполнения консолидированного бюджета за 2018 год и текущий период 2019 года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Franklin Gothic Book"/>
                          <a:cs typeface="Arial" pitchFamily="34" charset="0"/>
                        </a:rPr>
                        <a:t>Муниципальных программах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4" descr="C:\Users\Пользователь\Desktop\1385979509general_pages_i29059_ministr_podelilas_informaciei_o_raspredel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4134533"/>
            <a:ext cx="3562747" cy="262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306787563"/>
              </p:ext>
            </p:extLst>
          </p:nvPr>
        </p:nvGraphicFramePr>
        <p:xfrm>
          <a:off x="815975" y="260350"/>
          <a:ext cx="7559675" cy="57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13371721"/>
              </p:ext>
            </p:extLst>
          </p:nvPr>
        </p:nvGraphicFramePr>
        <p:xfrm>
          <a:off x="179512" y="1916832"/>
          <a:ext cx="36004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Лента лицом вверх 6"/>
          <p:cNvSpPr/>
          <p:nvPr/>
        </p:nvSpPr>
        <p:spPr>
          <a:xfrm>
            <a:off x="3976688" y="1196975"/>
            <a:ext cx="1439862" cy="631825"/>
          </a:xfrm>
          <a:prstGeom prst="ribbon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2020 </a:t>
            </a: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8" name="Лента лицом вверх 7"/>
          <p:cNvSpPr/>
          <p:nvPr/>
        </p:nvSpPr>
        <p:spPr>
          <a:xfrm>
            <a:off x="5795963" y="1196975"/>
            <a:ext cx="1368425" cy="631825"/>
          </a:xfrm>
          <a:prstGeom prst="ribbon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2021 </a:t>
            </a: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9" name="Лента лицом вверх 8"/>
          <p:cNvSpPr/>
          <p:nvPr/>
        </p:nvSpPr>
        <p:spPr>
          <a:xfrm>
            <a:off x="7524750" y="1196975"/>
            <a:ext cx="1403350" cy="631825"/>
          </a:xfrm>
          <a:prstGeom prst="ribbon2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2022 </a:t>
            </a: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4071934" y="2214554"/>
            <a:ext cx="1357319" cy="714372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874 507,6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5929322" y="2214554"/>
            <a:ext cx="1285867" cy="714380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826 051,3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7572396" y="2214554"/>
            <a:ext cx="1285854" cy="685809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866 881,3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4143372" y="3286124"/>
            <a:ext cx="1357322" cy="792165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852 307,6</a:t>
            </a:r>
            <a:endParaRPr lang="ru-RU" sz="1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Блок-схема: магнитный диск 13"/>
          <p:cNvSpPr/>
          <p:nvPr/>
        </p:nvSpPr>
        <p:spPr>
          <a:xfrm>
            <a:off x="5929323" y="3286124"/>
            <a:ext cx="1357322" cy="785817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826 051,3</a:t>
            </a:r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7655789" y="3271838"/>
            <a:ext cx="1285884" cy="714380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866 881,3</a:t>
            </a:r>
            <a:endParaRPr lang="ru-RU" sz="1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4214810" y="4357694"/>
            <a:ext cx="1285884" cy="800095"/>
          </a:xfrm>
          <a:prstGeom prst="flowChartMagneticDisk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22 200,0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Блок-схема: магнитный диск 16"/>
          <p:cNvSpPr/>
          <p:nvPr/>
        </p:nvSpPr>
        <p:spPr>
          <a:xfrm>
            <a:off x="6000760" y="4357694"/>
            <a:ext cx="1357322" cy="785818"/>
          </a:xfrm>
          <a:prstGeom prst="flowChartMagneticDisk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0</a:t>
            </a: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7643834" y="4357694"/>
            <a:ext cx="1285884" cy="785818"/>
          </a:xfrm>
          <a:prstGeom prst="flowChartMagneticDisk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Доходы бюджета </a:t>
            </a:r>
            <a:r>
              <a:rPr lang="ru-RU" sz="2400" dirty="0" smtClean="0"/>
              <a:t>– безвозмездные и безвозвратные поступления денежных средств в бюджет, за исключением средств являющихся источниками финансирования дефицита бюджета.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428736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42844" y="3214662"/>
            <a:ext cx="2500330" cy="235747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3429000"/>
            <a:ext cx="25003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Поступления от уплаты налогов, установленных Налоговым Кодексом РФ (НДФЛ, ЕНВД и другие)</a:t>
            </a:r>
            <a:endParaRPr lang="ru-RU" b="1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2857488" y="3214686"/>
            <a:ext cx="3214710" cy="36433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429388" y="3214686"/>
            <a:ext cx="2571768" cy="235745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28926" y="3214686"/>
            <a:ext cx="3000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Поступления от уплаты пошлин и сборов, установленных законодательством РФ (доходы от использования муниципального имущества, плата за негативное воздействие на окружающую среду, штрафы за нарушение законодательства и другое)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57950" y="3429000"/>
            <a:ext cx="26431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Поступления от других бюджетов бюджетной системы (межбюджетные трансферты в виде:</a:t>
            </a:r>
            <a:r>
              <a:rPr lang="en-US" b="1" dirty="0" smtClean="0"/>
              <a:t> </a:t>
            </a:r>
            <a:r>
              <a:rPr lang="ru-RU" b="1" dirty="0" smtClean="0"/>
              <a:t>дотаций, субвенций, субсидий)</a:t>
            </a:r>
            <a:endParaRPr lang="ru-RU" b="1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42844" y="2500306"/>
            <a:ext cx="2295540" cy="581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Налоговые доходы 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428992" y="2500306"/>
            <a:ext cx="2295540" cy="581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Неналоговые доходы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6500826" y="2500306"/>
            <a:ext cx="2295540" cy="5810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Безвозмездные поступления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00232" y="1500174"/>
            <a:ext cx="450059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071670" y="1500174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Доходы бюджета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3256833">
            <a:off x="1375384" y="1760882"/>
            <a:ext cx="484632" cy="8209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 rot="18529012">
            <a:off x="6643755" y="1781156"/>
            <a:ext cx="484632" cy="814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153950" y="2000239"/>
            <a:ext cx="484632" cy="5000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268760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Доходы </a:t>
            </a:r>
            <a:r>
              <a:rPr lang="ru-RU" sz="2000" b="1" dirty="0"/>
              <a:t>МО "Кяхтинский район" на </a:t>
            </a:r>
            <a:r>
              <a:rPr lang="ru-RU" sz="2000" b="1" dirty="0" smtClean="0"/>
              <a:t>2020 </a:t>
            </a:r>
            <a:r>
              <a:rPr lang="ru-RU" sz="2000" b="1" dirty="0"/>
              <a:t>год и на плановый период 2021 и 2022 годов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74043"/>
              </p:ext>
            </p:extLst>
          </p:nvPr>
        </p:nvGraphicFramePr>
        <p:xfrm>
          <a:off x="548983" y="3429000"/>
          <a:ext cx="8215372" cy="1785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001"/>
                <a:gridCol w="1440160"/>
                <a:gridCol w="1440160"/>
                <a:gridCol w="1456051"/>
              </a:tblGrid>
              <a:tr h="4464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r>
                        <a:rPr lang="ru-RU" baseline="0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446488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доходов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874507,6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826051,3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866881,3</a:t>
                      </a:r>
                      <a:endParaRPr lang="ru-RU" dirty="0"/>
                    </a:p>
                  </a:txBody>
                  <a:tcPr/>
                </a:tc>
              </a:tr>
              <a:tr h="446488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172072,8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163572,1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164745,2</a:t>
                      </a:r>
                      <a:endParaRPr lang="ru-RU" dirty="0"/>
                    </a:p>
                  </a:txBody>
                  <a:tcPr/>
                </a:tc>
              </a:tr>
              <a:tr h="446488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</a:t>
                      </a:r>
                      <a:r>
                        <a:rPr lang="ru-RU" baseline="0" dirty="0" smtClean="0"/>
                        <a:t>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702434,8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662479,2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702136,1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300192" y="299695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Тыс. рублей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001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Структура налоговых и неналоговых доходов бюджета </a:t>
            </a:r>
            <a:r>
              <a:rPr lang="ru-RU" sz="2400" b="1" dirty="0"/>
              <a:t>МО "Кяхтинский район" на </a:t>
            </a:r>
            <a:r>
              <a:rPr lang="ru-RU" sz="2400" b="1" dirty="0" smtClean="0"/>
              <a:t>2020 год</a:t>
            </a:r>
            <a:endParaRPr lang="ru-RU" sz="2400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99315107"/>
              </p:ext>
            </p:extLst>
          </p:nvPr>
        </p:nvGraphicFramePr>
        <p:xfrm>
          <a:off x="142844" y="1000108"/>
          <a:ext cx="857256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1407</TotalTime>
  <Words>1231</Words>
  <Application>Microsoft Office PowerPoint</Application>
  <PresentationFormat>Экран (4:3)</PresentationFormat>
  <Paragraphs>224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Кяхтинский район </vt:lpstr>
      <vt:lpstr>Бюджет для граждан это … </vt:lpstr>
      <vt:lpstr>Что такое бюджет?</vt:lpstr>
      <vt:lpstr>Бюджетная система Кяхтинского района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Кяхтинский район</dc:title>
  <dc:creator>Admin</dc:creator>
  <cp:lastModifiedBy>ПК</cp:lastModifiedBy>
  <cp:revision>142</cp:revision>
  <dcterms:created xsi:type="dcterms:W3CDTF">2016-05-30T07:43:13Z</dcterms:created>
  <dcterms:modified xsi:type="dcterms:W3CDTF">2020-01-30T05:56:48Z</dcterms:modified>
</cp:coreProperties>
</file>