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2"/>
  </p:notesMasterIdLst>
  <p:sldIdLst>
    <p:sldId id="256" r:id="rId2"/>
    <p:sldId id="294" r:id="rId3"/>
    <p:sldId id="295" r:id="rId4"/>
    <p:sldId id="299" r:id="rId5"/>
    <p:sldId id="277" r:id="rId6"/>
    <p:sldId id="297" r:id="rId7"/>
    <p:sldId id="283" r:id="rId8"/>
    <p:sldId id="286" r:id="rId9"/>
    <p:sldId id="290" r:id="rId10"/>
    <p:sldId id="291" r:id="rId11"/>
    <p:sldId id="298" r:id="rId12"/>
    <p:sldId id="279" r:id="rId13"/>
    <p:sldId id="289" r:id="rId14"/>
    <p:sldId id="281" r:id="rId15"/>
    <p:sldId id="280" r:id="rId16"/>
    <p:sldId id="287" r:id="rId17"/>
    <p:sldId id="282" r:id="rId18"/>
    <p:sldId id="300" r:id="rId19"/>
    <p:sldId id="284" r:id="rId20"/>
    <p:sldId id="285" r:id="rId21"/>
    <p:sldId id="302" r:id="rId22"/>
    <p:sldId id="260" r:id="rId23"/>
    <p:sldId id="261" r:id="rId24"/>
    <p:sldId id="262" r:id="rId25"/>
    <p:sldId id="263" r:id="rId26"/>
    <p:sldId id="264" r:id="rId27"/>
    <p:sldId id="265" r:id="rId28"/>
    <p:sldId id="267" r:id="rId29"/>
    <p:sldId id="268" r:id="rId30"/>
    <p:sldId id="269" r:id="rId31"/>
    <p:sldId id="301" r:id="rId32"/>
    <p:sldId id="270" r:id="rId33"/>
    <p:sldId id="271" r:id="rId34"/>
    <p:sldId id="272" r:id="rId35"/>
    <p:sldId id="266" r:id="rId36"/>
    <p:sldId id="274" r:id="rId37"/>
    <p:sldId id="275" r:id="rId38"/>
    <p:sldId id="293" r:id="rId39"/>
    <p:sldId id="292" r:id="rId40"/>
    <p:sldId id="257" r:id="rId4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47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d\&#1086;&#1073;&#1097;&#1072;&#1103;\00000000&#1055;&#1054;&#1057;&#1045;&#1051;&#1045;&#1053;&#1048;&#1071;%202017\&#1041;&#1070;&#1044;&#1046;&#1045;&#1058;&#1067;\&#1041;&#1088;&#1086;&#1096;&#1102;&#1088;&#1082;&#1072;%202014-%20%202016\&#1073;&#1088;&#1086;&#1096;&#1102;&#1088;&#1082;&#1072;%20&#1079;&#1072;%202018\2016%20%20&#1055;&#1054;&#1057;&#1045;&#1051;&#1045;&#1053;&#1048;&#1071;%2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d\&#1086;&#1073;&#1097;&#1072;&#1103;\00000000&#1055;&#1054;&#1057;&#1045;&#1051;&#1045;&#1053;&#1048;&#1071;%202017\&#1041;&#1070;&#1044;&#1046;&#1045;&#1058;&#1067;\&#1041;&#1088;&#1086;&#1096;&#1102;&#1088;&#1082;&#1072;%202014-%20%202016\&#1073;&#1088;&#1086;&#1096;&#1102;&#1088;&#1082;&#1072;%20&#1079;&#1072;%202018\2016%20%20&#1055;&#1054;&#1057;&#1045;&#1051;&#1045;&#1053;&#1048;&#1071;%2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d\&#1086;&#1073;&#1097;&#1072;&#1103;\00000000&#1055;&#1054;&#1057;&#1045;&#1051;&#1045;&#1053;&#1048;&#1071;%202017\&#1041;&#1070;&#1044;&#1046;&#1045;&#1058;&#1067;\&#1041;&#1088;&#1086;&#1096;&#1102;&#1088;&#1082;&#1072;%202014-%20%202016\&#1073;&#1088;&#1086;&#1096;&#1102;&#1088;&#1082;&#1072;%20&#1079;&#1072;%202018\2016%20%20&#1055;&#1054;&#1057;&#1045;&#1051;&#1045;&#1053;&#1048;&#1071;%2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d\&#1086;&#1073;&#1097;&#1072;&#1103;\00000000&#1055;&#1054;&#1057;&#1045;&#1051;&#1045;&#1053;&#1048;&#1071;%202017\&#1041;&#1070;&#1044;&#1046;&#1045;&#1058;&#1067;\&#1041;&#1088;&#1086;&#1096;&#1102;&#1088;&#1082;&#1072;%202014-%20%202016\&#1073;&#1088;&#1086;&#1096;&#1102;&#1088;&#1082;&#1072;%20&#1079;&#1072;%202018\2016%20%20&#1055;&#1054;&#1057;&#1045;&#1051;&#1045;&#1053;&#1048;&#1071;%2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d\&#1086;&#1073;&#1097;&#1072;&#1103;\00000000&#1055;&#1054;&#1057;&#1045;&#1051;&#1045;&#1053;&#1048;&#1071;%202017\&#1041;&#1070;&#1044;&#1046;&#1045;&#1058;&#1067;\&#1041;&#1088;&#1086;&#1096;&#1102;&#1088;&#1082;&#1072;%202014-%20%202016\&#1073;&#1088;&#1086;&#1096;&#1102;&#1088;&#1082;&#1072;%20&#1079;&#1072;%202018\2016%20%20&#1055;&#1054;&#1057;&#1045;&#1051;&#1045;&#1053;&#1048;&#1071;%20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d\&#1086;&#1073;&#1097;&#1072;&#1103;\00000000&#1055;&#1054;&#1057;&#1045;&#1051;&#1045;&#1053;&#1048;&#1071;%202017\&#1041;&#1070;&#1044;&#1046;&#1045;&#1058;&#1067;\&#1041;&#1088;&#1086;&#1096;&#1102;&#1088;&#1082;&#1072;%202014-%20%202016\&#1073;&#1088;&#1086;&#1096;&#1102;&#1088;&#1082;&#1072;%20&#1079;&#1072;%202018\2016%20%20&#1055;&#1054;&#1057;&#1045;&#1051;&#1045;&#1053;&#1048;&#1071;%20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d\&#1086;&#1073;&#1097;&#1072;&#1103;\00000000&#1055;&#1054;&#1057;&#1045;&#1051;&#1045;&#1053;&#1048;&#1071;%202017\&#1041;&#1070;&#1044;&#1046;&#1045;&#1058;&#1067;\&#1041;&#1088;&#1086;&#1096;&#1102;&#1088;&#1082;&#1072;%202014-%20%202016\&#1073;&#1088;&#1086;&#1096;&#1102;&#1088;&#1082;&#1072;%20&#1079;&#1072;%202018\2016%20%20&#1055;&#1054;&#1057;&#1045;&#1051;&#1045;&#1053;&#1048;&#1071;%20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d\&#1086;&#1073;&#1097;&#1072;&#1103;\00000000&#1055;&#1054;&#1057;&#1045;&#1051;&#1045;&#1053;&#1048;&#1071;%202017\&#1041;&#1070;&#1044;&#1046;&#1045;&#1058;&#1067;\&#1041;&#1088;&#1086;&#1096;&#1102;&#1088;&#1082;&#1072;%202014-%20%202016\&#1073;&#1088;&#1086;&#1096;&#1102;&#1088;&#1082;&#1072;%20&#1079;&#1072;%202018\2016%20%20&#1055;&#1054;&#1057;&#1045;&#1051;&#1045;&#1053;&#1048;&#1071;%20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d\&#1086;&#1073;&#1097;&#1072;&#1103;\00000000&#1055;&#1054;&#1057;&#1045;&#1051;&#1045;&#1053;&#1048;&#1071;%202017\&#1041;&#1070;&#1044;&#1046;&#1045;&#1058;&#1067;\&#1041;&#1088;&#1086;&#1096;&#1102;&#1088;&#1082;&#1072;%202014-%20%202016\&#1073;&#1088;&#1086;&#1096;&#1102;&#1088;&#1082;&#1072;%20&#1079;&#1072;%202018\2016%20%20&#1055;&#1054;&#1057;&#1045;&#1051;&#1045;&#1053;&#1048;&#1071;%20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d\&#1086;&#1073;&#1097;&#1072;&#1103;\00000000&#1055;&#1054;&#1057;&#1045;&#1051;&#1045;&#1053;&#1048;&#1071;%202017\&#1041;&#1070;&#1044;&#1046;&#1045;&#1058;&#1067;\&#1041;&#1088;&#1086;&#1096;&#1102;&#1088;&#1082;&#1072;%202014-%20%202016\&#1073;&#1088;&#1086;&#1096;&#1102;&#1088;&#1082;&#1072;%20&#1079;&#1072;%202018\2016%20%20&#1055;&#1054;&#1057;&#1045;&#1051;&#1045;&#1053;&#1048;&#1071;%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d\&#1086;&#1073;&#1097;&#1072;&#1103;\00000000&#1055;&#1054;&#1057;&#1045;&#1051;&#1045;&#1053;&#1048;&#1071;%202017\&#1041;&#1070;&#1044;&#1046;&#1045;&#1058;&#1067;\&#1041;&#1088;&#1086;&#1096;&#1102;&#1088;&#1082;&#1072;%202014-%20%202016\&#1073;&#1088;&#1086;&#1096;&#1102;&#1088;&#1082;&#1072;%20&#1079;&#1072;%202018\2016%20%20&#1055;&#1054;&#1057;&#1045;&#1051;&#1045;&#1053;&#1048;&#1071;%20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d\&#1086;&#1073;&#1097;&#1072;&#1103;\00000000&#1055;&#1054;&#1057;&#1045;&#1051;&#1045;&#1053;&#1048;&#1071;%202017\&#1041;&#1070;&#1044;&#1046;&#1045;&#1058;&#1067;\&#1041;&#1088;&#1086;&#1096;&#1102;&#1088;&#1082;&#1072;%202014-%20%202016\&#1073;&#1088;&#1086;&#1096;&#1102;&#1088;&#1082;&#1072;%20&#1079;&#1072;%202018\2016%20%20&#1055;&#1054;&#1057;&#1045;&#1051;&#1045;&#1053;&#1048;&#1071;%20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d\&#1086;&#1073;&#1097;&#1072;&#1103;\00000000&#1055;&#1054;&#1057;&#1045;&#1051;&#1045;&#1053;&#1048;&#1071;%202017\&#1041;&#1070;&#1044;&#1046;&#1045;&#1058;&#1067;\&#1041;&#1088;&#1086;&#1096;&#1102;&#1088;&#1082;&#1072;%202014-%20%202016\&#1073;&#1088;&#1086;&#1096;&#1102;&#1088;&#1082;&#1072;%20&#1079;&#1072;%202018\2016%20%20&#1055;&#1054;&#1057;&#1045;&#1051;&#1045;&#1053;&#1048;&#1071;%20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d\&#1086;&#1073;&#1097;&#1072;&#1103;\00000000&#1055;&#1054;&#1057;&#1045;&#1051;&#1045;&#1053;&#1048;&#1071;%202017\&#1041;&#1070;&#1044;&#1046;&#1045;&#1058;&#1067;\&#1041;&#1088;&#1086;&#1096;&#1102;&#1088;&#1082;&#1072;%202014-%20%202016\&#1073;&#1088;&#1086;&#1096;&#1102;&#1088;&#1082;&#1072;%20&#1079;&#1072;%202018\2016%20%20&#1055;&#1054;&#1057;&#1045;&#1051;&#1045;&#1053;&#1048;&#1071;%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d\&#1086;&#1073;&#1097;&#1072;&#1103;\00000000&#1055;&#1054;&#1057;&#1045;&#1051;&#1045;&#1053;&#1048;&#1071;%202017\&#1041;&#1070;&#1044;&#1046;&#1045;&#1058;&#1067;\&#1041;&#1088;&#1086;&#1096;&#1102;&#1088;&#1082;&#1072;%202014-%20%202016\&#1073;&#1088;&#1086;&#1096;&#1102;&#1088;&#1082;&#1072;%20&#1079;&#1072;%202018\2016%20%20&#1055;&#1054;&#1057;&#1045;&#1051;&#1045;&#1053;&#1048;&#1071;%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d\&#1086;&#1073;&#1097;&#1072;&#1103;\00000000&#1055;&#1054;&#1057;&#1045;&#1051;&#1045;&#1053;&#1048;&#1071;%202017\&#1041;&#1070;&#1044;&#1046;&#1045;&#1058;&#1067;\&#1041;&#1088;&#1086;&#1096;&#1102;&#1088;&#1082;&#1072;%202014-%20%202016\&#1073;&#1088;&#1086;&#1096;&#1102;&#1088;&#1082;&#1072;%20&#1079;&#1072;%202018\2016%20%20&#1055;&#1054;&#1057;&#1045;&#1051;&#1045;&#1053;&#1048;&#1071;%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ks\svodsmart\0503117m_excelclientdata1319647293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dLbls>
            <c:dLbl>
              <c:idx val="0"/>
              <c:layout>
                <c:manualLayout>
                  <c:x val="0.26710824933825006"/>
                  <c:y val="3.204744303980584E-3"/>
                </c:manualLayout>
              </c:layout>
              <c:showVal val="1"/>
            </c:dLbl>
            <c:dLbl>
              <c:idx val="1"/>
              <c:layout>
                <c:manualLayout>
                  <c:x val="0.37558999745584842"/>
                  <c:y val="3.2573231421011155E-3"/>
                </c:manualLayout>
              </c:layout>
              <c:showVal val="1"/>
            </c:dLbl>
            <c:dLbl>
              <c:idx val="2"/>
              <c:layout>
                <c:manualLayout>
                  <c:x val="0.32534310168678982"/>
                  <c:y val="6.4102580543726915E-3"/>
                </c:manualLayout>
              </c:layout>
              <c:showVal val="1"/>
            </c:dLbl>
            <c:dLbl>
              <c:idx val="3"/>
              <c:layout>
                <c:manualLayout>
                  <c:x val="0.21897363565993475"/>
                  <c:y val="3.2573231421011155E-3"/>
                </c:manualLayout>
              </c:layout>
              <c:showVal val="1"/>
            </c:dLbl>
            <c:dLbl>
              <c:idx val="4"/>
              <c:layout>
                <c:manualLayout>
                  <c:x val="0.34662702087734953"/>
                  <c:y val="3.2573231421011155E-3"/>
                </c:manualLayout>
              </c:layout>
              <c:showVal val="1"/>
            </c:dLbl>
            <c:dLbl>
              <c:idx val="5"/>
              <c:layout>
                <c:manualLayout>
                  <c:x val="0.22649830229004361"/>
                  <c:y val="3.2050007861177585E-3"/>
                </c:manualLayout>
              </c:layout>
              <c:showVal val="1"/>
            </c:dLbl>
            <c:dLbl>
              <c:idx val="6"/>
              <c:layout>
                <c:manualLayout>
                  <c:x val="0.23098175341301247"/>
                  <c:y val="3.2050007861177585E-3"/>
                </c:manualLayout>
              </c:layout>
              <c:showVal val="1"/>
            </c:dLbl>
            <c:dLbl>
              <c:idx val="7"/>
              <c:layout>
                <c:manualLayout>
                  <c:x val="0.23412511158615559"/>
                  <c:y val="-1.2924904338574891E-2"/>
                </c:manualLayout>
              </c:layout>
              <c:showVal val="1"/>
            </c:dLbl>
            <c:dLbl>
              <c:idx val="8"/>
              <c:layout>
                <c:manualLayout>
                  <c:x val="0.20119422192588818"/>
                  <c:y val="3.2573231421011155E-3"/>
                </c:manualLayout>
              </c:layout>
              <c:showVal val="1"/>
            </c:dLbl>
            <c:dLbl>
              <c:idx val="9"/>
              <c:layout>
                <c:manualLayout>
                  <c:x val="0.37110654633287893"/>
                  <c:y val="6.3579356983893181E-3"/>
                </c:manualLayout>
              </c:layout>
              <c:showVal val="1"/>
            </c:dLbl>
            <c:dLbl>
              <c:idx val="10"/>
              <c:layout>
                <c:manualLayout>
                  <c:x val="0.27823956409087497"/>
                  <c:y val="3.3096454980844629E-3"/>
                </c:manualLayout>
              </c:layout>
              <c:showVal val="1"/>
            </c:dLbl>
            <c:dLbl>
              <c:idx val="11"/>
              <c:layout>
                <c:manualLayout>
                  <c:x val="0.26159360445699714"/>
                  <c:y val="3.2573231421011155E-3"/>
                </c:manualLayout>
              </c:layout>
              <c:showVal val="1"/>
            </c:dLbl>
            <c:dLbl>
              <c:idx val="12"/>
              <c:layout>
                <c:manualLayout>
                  <c:x val="0.37913921974770781"/>
                  <c:y val="3.2050007861177585E-3"/>
                </c:manualLayout>
              </c:layout>
              <c:showVal val="1"/>
            </c:dLbl>
            <c:dLbl>
              <c:idx val="13"/>
              <c:layout>
                <c:manualLayout>
                  <c:x val="0.22216731540617662"/>
                  <c:y val="3.204744303980584E-3"/>
                </c:manualLayout>
              </c:layout>
              <c:showVal val="1"/>
            </c:dLbl>
            <c:dLbl>
              <c:idx val="14"/>
              <c:layout>
                <c:manualLayout>
                  <c:x val="0.23703296926204021"/>
                  <c:y val="-9.7722259084405006E-3"/>
                </c:manualLayout>
              </c:layout>
              <c:showVal val="1"/>
            </c:dLbl>
            <c:showVal val="1"/>
          </c:dLbls>
          <c:cat>
            <c:strRef>
              <c:f>'доходы 2017 всего'!$A$5:$A$19</c:f>
              <c:strCache>
                <c:ptCount val="15"/>
                <c:pt idx="0">
                  <c:v>СП "Алтайское"</c:v>
                </c:pt>
                <c:pt idx="1">
                  <c:v>СП "Большекударинское"</c:v>
                </c:pt>
                <c:pt idx="2">
                  <c:v>СП "Большелугское"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</c:strCache>
            </c:strRef>
          </c:cat>
          <c:val>
            <c:numRef>
              <c:f>'доходы 2017 всего'!$B$5:$B$19</c:f>
              <c:numCache>
                <c:formatCode>#,##0.00</c:formatCode>
                <c:ptCount val="15"/>
                <c:pt idx="0">
                  <c:v>3789.6849099999972</c:v>
                </c:pt>
                <c:pt idx="1">
                  <c:v>5406.8747499999999</c:v>
                </c:pt>
                <c:pt idx="2">
                  <c:v>4816.8773799999999</c:v>
                </c:pt>
                <c:pt idx="3">
                  <c:v>2604.08473</c:v>
                </c:pt>
                <c:pt idx="4">
                  <c:v>5043.5487199999998</c:v>
                </c:pt>
                <c:pt idx="5">
                  <c:v>2916.1131200000027</c:v>
                </c:pt>
                <c:pt idx="6">
                  <c:v>2962.8487799999998</c:v>
                </c:pt>
                <c:pt idx="7">
                  <c:v>2906.1754300000002</c:v>
                </c:pt>
                <c:pt idx="8">
                  <c:v>2478.7033500000002</c:v>
                </c:pt>
                <c:pt idx="9">
                  <c:v>5493.3378699999994</c:v>
                </c:pt>
                <c:pt idx="10">
                  <c:v>3893.8160800000001</c:v>
                </c:pt>
                <c:pt idx="11">
                  <c:v>3599.2731200000012</c:v>
                </c:pt>
                <c:pt idx="12">
                  <c:v>5928.9162200000055</c:v>
                </c:pt>
                <c:pt idx="13">
                  <c:v>2993.4013800000002</c:v>
                </c:pt>
                <c:pt idx="14">
                  <c:v>3035.2584300000003</c:v>
                </c:pt>
              </c:numCache>
            </c:numRef>
          </c:val>
        </c:ser>
        <c:shape val="cylinder"/>
        <c:axId val="79645312"/>
        <c:axId val="81133952"/>
        <c:axId val="0"/>
      </c:bar3DChart>
      <c:catAx>
        <c:axId val="79645312"/>
        <c:scaling>
          <c:orientation val="minMax"/>
        </c:scaling>
        <c:axPos val="l"/>
        <c:tickLblPos val="nextTo"/>
        <c:crossAx val="81133952"/>
        <c:crosses val="autoZero"/>
        <c:auto val="1"/>
        <c:lblAlgn val="ctr"/>
        <c:lblOffset val="100"/>
      </c:catAx>
      <c:valAx>
        <c:axId val="81133952"/>
        <c:scaling>
          <c:orientation val="minMax"/>
        </c:scaling>
        <c:axPos val="b"/>
        <c:majorGridlines/>
        <c:numFmt formatCode="#,##0.00" sourceLinked="1"/>
        <c:tickLblPos val="nextTo"/>
        <c:crossAx val="79645312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cat>
            <c:strRef>
              <c:f>'земельный налог'!$J$4:$J$21</c:f>
              <c:strCache>
                <c:ptCount val="17"/>
                <c:pt idx="0">
                  <c:v>СП "Алтайское"</c:v>
                </c:pt>
                <c:pt idx="1">
                  <c:v>СП "Большекударинское"</c:v>
                </c:pt>
                <c:pt idx="2">
                  <c:v>СП "Большелугское"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ГП "Город Кяхта"</c:v>
                </c:pt>
              </c:strCache>
            </c:strRef>
          </c:cat>
          <c:val>
            <c:numRef>
              <c:f>'земельный налог'!$K$4:$K$21</c:f>
            </c:numRef>
          </c:val>
          <c:shape val="box"/>
        </c:ser>
        <c:ser>
          <c:idx val="1"/>
          <c:order val="1"/>
          <c:dLbls>
            <c:showVal val="1"/>
          </c:dLbls>
          <c:cat>
            <c:strRef>
              <c:f>'земельный налог'!$J$4:$J$21</c:f>
              <c:strCache>
                <c:ptCount val="17"/>
                <c:pt idx="0">
                  <c:v>СП "Алтайское"</c:v>
                </c:pt>
                <c:pt idx="1">
                  <c:v>СП "Большекударинское"</c:v>
                </c:pt>
                <c:pt idx="2">
                  <c:v>СП "Большелугское"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ГП "Город Кяхта"</c:v>
                </c:pt>
              </c:strCache>
            </c:strRef>
          </c:cat>
          <c:val>
            <c:numRef>
              <c:f>'земельный налог'!$L$4:$L$21</c:f>
              <c:numCache>
                <c:formatCode>0.0</c:formatCode>
                <c:ptCount val="17"/>
                <c:pt idx="0">
                  <c:v>323.98820999999947</c:v>
                </c:pt>
                <c:pt idx="1">
                  <c:v>787.1685500000001</c:v>
                </c:pt>
                <c:pt idx="2">
                  <c:v>601.81587000000002</c:v>
                </c:pt>
                <c:pt idx="3">
                  <c:v>345.64278000000047</c:v>
                </c:pt>
                <c:pt idx="4">
                  <c:v>894.61155000000008</c:v>
                </c:pt>
                <c:pt idx="5">
                  <c:v>528.42418000000009</c:v>
                </c:pt>
                <c:pt idx="6">
                  <c:v>265.18671999999935</c:v>
                </c:pt>
                <c:pt idx="7">
                  <c:v>444.55159000000003</c:v>
                </c:pt>
                <c:pt idx="8">
                  <c:v>185.34200000000001</c:v>
                </c:pt>
                <c:pt idx="9">
                  <c:v>959.06736999999919</c:v>
                </c:pt>
                <c:pt idx="10">
                  <c:v>896.48906999999997</c:v>
                </c:pt>
                <c:pt idx="11">
                  <c:v>574.54842000000008</c:v>
                </c:pt>
                <c:pt idx="12">
                  <c:v>535.18961999999999</c:v>
                </c:pt>
                <c:pt idx="13">
                  <c:v>127.91027000000008</c:v>
                </c:pt>
                <c:pt idx="14">
                  <c:v>962.58256000000006</c:v>
                </c:pt>
                <c:pt idx="15">
                  <c:v>2104.3689599999998</c:v>
                </c:pt>
                <c:pt idx="16">
                  <c:v>6290.1184400000002</c:v>
                </c:pt>
              </c:numCache>
            </c:numRef>
          </c:val>
        </c:ser>
        <c:shape val="cylinder"/>
        <c:axId val="82606720"/>
        <c:axId val="82620800"/>
        <c:axId val="0"/>
      </c:bar3DChart>
      <c:catAx>
        <c:axId val="82606720"/>
        <c:scaling>
          <c:orientation val="minMax"/>
        </c:scaling>
        <c:axPos val="l"/>
        <c:tickLblPos val="nextTo"/>
        <c:crossAx val="82620800"/>
        <c:crosses val="autoZero"/>
        <c:auto val="1"/>
        <c:lblAlgn val="ctr"/>
        <c:lblOffset val="100"/>
      </c:catAx>
      <c:valAx>
        <c:axId val="82620800"/>
        <c:scaling>
          <c:orientation val="minMax"/>
        </c:scaling>
        <c:axPos val="b"/>
        <c:majorGridlines/>
        <c:numFmt formatCode="0.0" sourceLinked="1"/>
        <c:tickLblPos val="nextTo"/>
        <c:crossAx val="82606720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792670501038291"/>
          <c:w val="1"/>
          <c:h val="0.82207329498961723"/>
        </c:manualLayout>
      </c:layout>
      <c:pie3DChart>
        <c:varyColors val="1"/>
        <c:dLbls>
          <c:showPercent val="1"/>
        </c:dLbls>
      </c:pie3DChart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54703200454135759"/>
          <c:y val="2.1455318870958855E-2"/>
          <c:w val="0.44683025244922975"/>
          <c:h val="0.21896974176709977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8.6328552457162727E-2"/>
          <c:y val="1.4964496545819465E-2"/>
          <c:w val="0.84406934806344691"/>
          <c:h val="0.69415864258615356"/>
        </c:manualLayout>
      </c:layout>
      <c:bar3DChart>
        <c:barDir val="col"/>
        <c:grouping val="standard"/>
        <c:ser>
          <c:idx val="0"/>
          <c:order val="0"/>
          <c:cat>
            <c:strRef>
              <c:f>'налог на имущ'!$G$6:$G$22</c:f>
              <c:strCache>
                <c:ptCount val="16"/>
                <c:pt idx="0">
                  <c:v>СП "Алтайское"</c:v>
                </c:pt>
                <c:pt idx="1">
                  <c:v>СП "Большекударинское"</c:v>
                </c:pt>
                <c:pt idx="2">
                  <c:v>СП "Большелугское"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ГП "Наушкинское"</c:v>
                </c:pt>
                <c:pt idx="15">
                  <c:v>ГП "Город Кяхта"</c:v>
                </c:pt>
              </c:strCache>
            </c:strRef>
          </c:cat>
          <c:val>
            <c:numRef>
              <c:f>'налог на имущ'!$H$6:$H$22</c:f>
            </c:numRef>
          </c:val>
          <c:shape val="box"/>
        </c:ser>
        <c:ser>
          <c:idx val="1"/>
          <c:order val="1"/>
          <c:dLbls>
            <c:showVal val="1"/>
          </c:dLbls>
          <c:cat>
            <c:strRef>
              <c:f>'налог на имущ'!$G$6:$G$22</c:f>
              <c:strCache>
                <c:ptCount val="16"/>
                <c:pt idx="0">
                  <c:v>СП "Алтайское"</c:v>
                </c:pt>
                <c:pt idx="1">
                  <c:v>СП "Большекударинское"</c:v>
                </c:pt>
                <c:pt idx="2">
                  <c:v>СП "Большелугское"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ГП "Наушкинское"</c:v>
                </c:pt>
                <c:pt idx="15">
                  <c:v>ГП "Город Кяхта"</c:v>
                </c:pt>
              </c:strCache>
            </c:strRef>
          </c:cat>
          <c:val>
            <c:numRef>
              <c:f>'налог на имущ'!$I$6:$I$22</c:f>
              <c:numCache>
                <c:formatCode>0.0</c:formatCode>
                <c:ptCount val="16"/>
                <c:pt idx="0">
                  <c:v>18.99347999999997</c:v>
                </c:pt>
                <c:pt idx="1">
                  <c:v>40.869790000000002</c:v>
                </c:pt>
                <c:pt idx="2">
                  <c:v>27.367990000000024</c:v>
                </c:pt>
                <c:pt idx="3">
                  <c:v>2.90103</c:v>
                </c:pt>
                <c:pt idx="4">
                  <c:v>50.273390000000013</c:v>
                </c:pt>
                <c:pt idx="5">
                  <c:v>11.315640000000011</c:v>
                </c:pt>
                <c:pt idx="6">
                  <c:v>6.4645499999999965</c:v>
                </c:pt>
                <c:pt idx="7">
                  <c:v>7.7696000000000014</c:v>
                </c:pt>
                <c:pt idx="8">
                  <c:v>5.4176299999999999</c:v>
                </c:pt>
                <c:pt idx="9">
                  <c:v>34.198010000000068</c:v>
                </c:pt>
                <c:pt idx="10">
                  <c:v>47.770810000000012</c:v>
                </c:pt>
                <c:pt idx="11">
                  <c:v>80.690449999999998</c:v>
                </c:pt>
                <c:pt idx="12">
                  <c:v>275.72168999999968</c:v>
                </c:pt>
                <c:pt idx="13">
                  <c:v>20.628319999999974</c:v>
                </c:pt>
                <c:pt idx="14">
                  <c:v>209.78169</c:v>
                </c:pt>
                <c:pt idx="15">
                  <c:v>1809.3984399999986</c:v>
                </c:pt>
              </c:numCache>
            </c:numRef>
          </c:val>
        </c:ser>
        <c:shape val="cylinder"/>
        <c:axId val="81234176"/>
        <c:axId val="81240064"/>
        <c:axId val="82549376"/>
      </c:bar3DChart>
      <c:catAx>
        <c:axId val="81234176"/>
        <c:scaling>
          <c:orientation val="minMax"/>
        </c:scaling>
        <c:axPos val="b"/>
        <c:tickLblPos val="nextTo"/>
        <c:crossAx val="81240064"/>
        <c:crosses val="autoZero"/>
        <c:auto val="1"/>
        <c:lblAlgn val="ctr"/>
        <c:lblOffset val="100"/>
      </c:catAx>
      <c:valAx>
        <c:axId val="81240064"/>
        <c:scaling>
          <c:orientation val="minMax"/>
        </c:scaling>
        <c:axPos val="l"/>
        <c:majorGridlines/>
        <c:numFmt formatCode="0.0" sourceLinked="1"/>
        <c:tickLblPos val="nextTo"/>
        <c:crossAx val="81234176"/>
        <c:crosses val="autoZero"/>
        <c:crossBetween val="between"/>
      </c:valAx>
      <c:serAx>
        <c:axId val="82549376"/>
        <c:scaling>
          <c:orientation val="minMax"/>
        </c:scaling>
        <c:axPos val="b"/>
        <c:tickLblPos val="nextTo"/>
        <c:crossAx val="81240064"/>
        <c:crosses val="autoZero"/>
      </c:ser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2999974438156786"/>
          <c:y val="0"/>
          <c:w val="0.66359056256748095"/>
          <c:h val="1"/>
        </c:manualLayout>
      </c:layout>
      <c:pie3DChart>
        <c:varyColors val="1"/>
        <c:ser>
          <c:idx val="3"/>
          <c:order val="3"/>
          <c:explosion val="25"/>
          <c:dLbls>
            <c:dLbl>
              <c:idx val="0"/>
              <c:layout>
                <c:manualLayout>
                  <c:x val="-8.9476001599006566E-2"/>
                  <c:y val="-0.1351175917825087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вопросы-</a:t>
                    </a:r>
                    <a:r>
                      <a:rPr lang="ru-RU" baseline="0" dirty="0" smtClean="0"/>
                      <a:t> </a:t>
                    </a:r>
                    <a:r>
                      <a:rPr lang="en-US" dirty="0" smtClean="0"/>
                      <a:t>44,15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Национальная оборона- </a:t>
                    </a:r>
                  </a:p>
                  <a:p>
                    <a:r>
                      <a:rPr lang="en-US" smtClean="0"/>
                      <a:t>0,91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Национальная безопасность и правоохранительная деятельность</a:t>
                    </a:r>
                  </a:p>
                  <a:p>
                    <a:r>
                      <a:rPr lang="en-US" smtClean="0"/>
                      <a:t>0,90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1331451797231386E-2"/>
                  <c:y val="3.78554162211205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экономика- </a:t>
                    </a:r>
                  </a:p>
                  <a:p>
                    <a:r>
                      <a:rPr lang="en-US" dirty="0" smtClean="0"/>
                      <a:t>9,73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4.5521595723843782E-2"/>
                  <c:y val="8.10413142801594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Жилищно-коммунальное хозяйство - </a:t>
                    </a:r>
                    <a:r>
                      <a:rPr lang="en-US" dirty="0" smtClean="0"/>
                      <a:t>25,15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5.7062540452011166E-2"/>
                  <c:y val="-2.22375166067205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Образование -</a:t>
                    </a:r>
                    <a:r>
                      <a:rPr lang="en-US" dirty="0" smtClean="0"/>
                      <a:t>12,01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Культура, кинематография</a:t>
                    </a:r>
                  </a:p>
                  <a:p>
                    <a:r>
                      <a:rPr lang="en-US" smtClean="0"/>
                      <a:t>3,14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mtClean="0"/>
                      <a:t>Социальная политика-</a:t>
                    </a:r>
                  </a:p>
                  <a:p>
                    <a:endParaRPr lang="ru-RU" smtClean="0"/>
                  </a:p>
                  <a:p>
                    <a:r>
                      <a:rPr lang="en-US" smtClean="0"/>
                      <a:t>1,10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mtClean="0"/>
                      <a:t>Физическая культура и спорт- </a:t>
                    </a:r>
                  </a:p>
                  <a:p>
                    <a:r>
                      <a:rPr lang="en-US" smtClean="0"/>
                      <a:t>2,90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'расходы 2017'!$A$6:$B$14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'расходы 2017'!$F$6:$F$14</c:f>
              <c:numCache>
                <c:formatCode>0.00</c:formatCode>
                <c:ptCount val="9"/>
                <c:pt idx="0">
                  <c:v>44.151218185528442</c:v>
                </c:pt>
                <c:pt idx="1">
                  <c:v>0.91498454299030851</c:v>
                </c:pt>
                <c:pt idx="2">
                  <c:v>0.90405717955292786</c:v>
                </c:pt>
                <c:pt idx="3">
                  <c:v>9.7282048528435379</c:v>
                </c:pt>
                <c:pt idx="4">
                  <c:v>25.154461989298298</c:v>
                </c:pt>
                <c:pt idx="5">
                  <c:v>12.011233921011311</c:v>
                </c:pt>
                <c:pt idx="6">
                  <c:v>3.1365093739856427</c:v>
                </c:pt>
                <c:pt idx="7">
                  <c:v>1.1034013548051917</c:v>
                </c:pt>
                <c:pt idx="8">
                  <c:v>2.8959285999843707</c:v>
                </c:pt>
              </c:numCache>
            </c:numRef>
          </c:val>
        </c:ser>
        <c:ser>
          <c:idx val="2"/>
          <c:order val="2"/>
          <c:explosion val="25"/>
          <c:cat>
            <c:strRef>
              <c:f>'расходы 2017'!$A$6:$B$14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'расходы 2017'!$E$6:$E$14</c:f>
            </c:numRef>
          </c:val>
        </c:ser>
        <c:ser>
          <c:idx val="1"/>
          <c:order val="1"/>
          <c:explosion val="25"/>
          <c:cat>
            <c:strRef>
              <c:f>'расходы 2017'!$A$6:$B$14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'расходы 2017'!$D$6:$D$14</c:f>
            </c:numRef>
          </c:val>
        </c:ser>
        <c:ser>
          <c:idx val="0"/>
          <c:order val="0"/>
          <c:explosion val="25"/>
          <c:cat>
            <c:strRef>
              <c:f>'расходы 2017'!$A$6:$B$14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'расходы 2017'!$C$6:$C$14</c:f>
            </c:numRef>
          </c:val>
        </c:ser>
      </c:pie3DChart>
    </c:plotArea>
    <c:plotVisOnly val="1"/>
    <c:dispBlanksAs val="zero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'расходы сельские 2014-2016'!$C$3:$C$4</c:f>
              <c:strCache>
                <c:ptCount val="1"/>
                <c:pt idx="0">
                  <c:v>2014 87189805,9</c:v>
                </c:pt>
              </c:strCache>
            </c:strRef>
          </c:tx>
          <c:cat>
            <c:strRef>
              <c:f>'расходы сельские 2014-2016'!$B$5:$B$19</c:f>
              <c:strCache>
                <c:ptCount val="15"/>
                <c:pt idx="0">
                  <c:v>СП " Алтайское"</c:v>
                </c:pt>
                <c:pt idx="1">
                  <c:v>СП "Большелугское"</c:v>
                </c:pt>
                <c:pt idx="2">
                  <c:v>СП "Большекударинское"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</c:strCache>
            </c:strRef>
          </c:cat>
          <c:val>
            <c:numRef>
              <c:f>'расходы сельские 2014-2016'!$C$5:$C$19</c:f>
              <c:numCache>
                <c:formatCode>General</c:formatCode>
                <c:ptCount val="15"/>
                <c:pt idx="0">
                  <c:v>1945128.1600000001</c:v>
                </c:pt>
                <c:pt idx="1">
                  <c:v>1942710.37</c:v>
                </c:pt>
                <c:pt idx="2">
                  <c:v>3336254.63</c:v>
                </c:pt>
                <c:pt idx="3">
                  <c:v>1779187.93</c:v>
                </c:pt>
                <c:pt idx="4">
                  <c:v>2792542.42</c:v>
                </c:pt>
                <c:pt idx="5">
                  <c:v>1822430.52</c:v>
                </c:pt>
                <c:pt idx="6">
                  <c:v>1648723.6600000001</c:v>
                </c:pt>
                <c:pt idx="7">
                  <c:v>1529255.8900000001</c:v>
                </c:pt>
                <c:pt idx="8">
                  <c:v>1917306.42</c:v>
                </c:pt>
                <c:pt idx="9">
                  <c:v>2509279.73</c:v>
                </c:pt>
                <c:pt idx="10">
                  <c:v>2513382.44</c:v>
                </c:pt>
                <c:pt idx="11">
                  <c:v>2511055.06</c:v>
                </c:pt>
                <c:pt idx="12">
                  <c:v>3810964.92</c:v>
                </c:pt>
                <c:pt idx="13">
                  <c:v>1607032</c:v>
                </c:pt>
                <c:pt idx="14">
                  <c:v>1890650.7</c:v>
                </c:pt>
              </c:numCache>
            </c:numRef>
          </c:val>
        </c:ser>
        <c:ser>
          <c:idx val="1"/>
          <c:order val="1"/>
          <c:tx>
            <c:strRef>
              <c:f>'расходы сельские 2014-2016'!$D$3:$D$4</c:f>
              <c:strCache>
                <c:ptCount val="1"/>
                <c:pt idx="0">
                  <c:v>2015 113957838,2</c:v>
                </c:pt>
              </c:strCache>
            </c:strRef>
          </c:tx>
          <c:cat>
            <c:strRef>
              <c:f>'расходы сельские 2014-2016'!$B$5:$B$19</c:f>
              <c:strCache>
                <c:ptCount val="15"/>
                <c:pt idx="0">
                  <c:v>СП " Алтайское"</c:v>
                </c:pt>
                <c:pt idx="1">
                  <c:v>СП "Большелугское"</c:v>
                </c:pt>
                <c:pt idx="2">
                  <c:v>СП "Большекударинское"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</c:strCache>
            </c:strRef>
          </c:cat>
          <c:val>
            <c:numRef>
              <c:f>'расходы сельские 2014-2016'!$D$5:$D$19</c:f>
              <c:numCache>
                <c:formatCode>General</c:formatCode>
                <c:ptCount val="15"/>
                <c:pt idx="0">
                  <c:v>3797219.18</c:v>
                </c:pt>
                <c:pt idx="1">
                  <c:v>4552406.96</c:v>
                </c:pt>
                <c:pt idx="2">
                  <c:v>4508736.91</c:v>
                </c:pt>
                <c:pt idx="3">
                  <c:v>2603444.23</c:v>
                </c:pt>
                <c:pt idx="4">
                  <c:v>4696060.38</c:v>
                </c:pt>
                <c:pt idx="5">
                  <c:v>2601926.54</c:v>
                </c:pt>
                <c:pt idx="6">
                  <c:v>2001611.6800000011</c:v>
                </c:pt>
                <c:pt idx="7">
                  <c:v>2558269.6</c:v>
                </c:pt>
                <c:pt idx="8">
                  <c:v>2412565.88</c:v>
                </c:pt>
                <c:pt idx="9">
                  <c:v>4903283.45</c:v>
                </c:pt>
                <c:pt idx="10">
                  <c:v>4668380.6199999992</c:v>
                </c:pt>
                <c:pt idx="11">
                  <c:v>3433643.18</c:v>
                </c:pt>
                <c:pt idx="12">
                  <c:v>4695516.58</c:v>
                </c:pt>
                <c:pt idx="13">
                  <c:v>2957842.03</c:v>
                </c:pt>
                <c:pt idx="14">
                  <c:v>2636316.8499999987</c:v>
                </c:pt>
              </c:numCache>
            </c:numRef>
          </c:val>
        </c:ser>
        <c:ser>
          <c:idx val="2"/>
          <c:order val="2"/>
          <c:tx>
            <c:strRef>
              <c:f>'расходы сельские 2014-2016'!$E$3:$E$4</c:f>
              <c:strCache>
                <c:ptCount val="1"/>
                <c:pt idx="0">
                  <c:v>2016 181127588,28</c:v>
                </c:pt>
              </c:strCache>
            </c:strRef>
          </c:tx>
          <c:cat>
            <c:strRef>
              <c:f>'расходы сельские 2014-2016'!$B$5:$B$19</c:f>
              <c:strCache>
                <c:ptCount val="15"/>
                <c:pt idx="0">
                  <c:v>СП " Алтайское"</c:v>
                </c:pt>
                <c:pt idx="1">
                  <c:v>СП "Большелугское"</c:v>
                </c:pt>
                <c:pt idx="2">
                  <c:v>СП "Большекударинское"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</c:strCache>
            </c:strRef>
          </c:cat>
          <c:val>
            <c:numRef>
              <c:f>'расходы сельские 2014-2016'!$E$5:$E$19</c:f>
              <c:numCache>
                <c:formatCode>0.00</c:formatCode>
                <c:ptCount val="15"/>
                <c:pt idx="0">
                  <c:v>4200318.96</c:v>
                </c:pt>
                <c:pt idx="1">
                  <c:v>4127052</c:v>
                </c:pt>
                <c:pt idx="2">
                  <c:v>4818788.59</c:v>
                </c:pt>
                <c:pt idx="3">
                  <c:v>3500646.11</c:v>
                </c:pt>
                <c:pt idx="4">
                  <c:v>5121333.0200000005</c:v>
                </c:pt>
                <c:pt idx="5">
                  <c:v>2983987.05</c:v>
                </c:pt>
                <c:pt idx="6">
                  <c:v>3662464.18</c:v>
                </c:pt>
                <c:pt idx="7">
                  <c:v>2701759.12</c:v>
                </c:pt>
                <c:pt idx="8">
                  <c:v>3019174.03</c:v>
                </c:pt>
                <c:pt idx="9">
                  <c:v>4544258.6000000006</c:v>
                </c:pt>
                <c:pt idx="10">
                  <c:v>5156795.83</c:v>
                </c:pt>
                <c:pt idx="11">
                  <c:v>4600497.8199999994</c:v>
                </c:pt>
                <c:pt idx="12">
                  <c:v>4285158.1000000006</c:v>
                </c:pt>
                <c:pt idx="13">
                  <c:v>3488075.3499999987</c:v>
                </c:pt>
                <c:pt idx="14">
                  <c:v>3178182.8299999987</c:v>
                </c:pt>
              </c:numCache>
            </c:numRef>
          </c:val>
        </c:ser>
        <c:ser>
          <c:idx val="3"/>
          <c:order val="3"/>
          <c:tx>
            <c:strRef>
              <c:f>'расходы сельские 2014-2016'!$F$3:$F$4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'расходы сельские 2014-2016'!$B$5:$B$19</c:f>
              <c:strCache>
                <c:ptCount val="15"/>
                <c:pt idx="0">
                  <c:v>СП " Алтайское"</c:v>
                </c:pt>
                <c:pt idx="1">
                  <c:v>СП "Большелугское"</c:v>
                </c:pt>
                <c:pt idx="2">
                  <c:v>СП "Большекударинское"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</c:strCache>
            </c:strRef>
          </c:cat>
          <c:val>
            <c:numRef>
              <c:f>'расходы сельские 2014-2016'!$F$5:$F$19</c:f>
              <c:numCache>
                <c:formatCode>#,##0.00</c:formatCode>
                <c:ptCount val="15"/>
                <c:pt idx="0">
                  <c:v>3930573.79</c:v>
                </c:pt>
                <c:pt idx="1">
                  <c:v>5174728.41</c:v>
                </c:pt>
                <c:pt idx="2">
                  <c:v>5304105.55</c:v>
                </c:pt>
                <c:pt idx="3">
                  <c:v>2671049.63</c:v>
                </c:pt>
                <c:pt idx="4">
                  <c:v>5228223.63</c:v>
                </c:pt>
                <c:pt idx="5">
                  <c:v>3106692.09</c:v>
                </c:pt>
                <c:pt idx="6">
                  <c:v>3391422.68</c:v>
                </c:pt>
                <c:pt idx="7">
                  <c:v>3177824.72</c:v>
                </c:pt>
                <c:pt idx="8">
                  <c:v>2522359.1800000002</c:v>
                </c:pt>
                <c:pt idx="9">
                  <c:v>7027805.4200000009</c:v>
                </c:pt>
                <c:pt idx="10">
                  <c:v>5005030.9400000004</c:v>
                </c:pt>
                <c:pt idx="11">
                  <c:v>3857790.86</c:v>
                </c:pt>
                <c:pt idx="12">
                  <c:v>6282520.54</c:v>
                </c:pt>
                <c:pt idx="13">
                  <c:v>3098713.51</c:v>
                </c:pt>
                <c:pt idx="14">
                  <c:v>3312081.4499999997</c:v>
                </c:pt>
              </c:numCache>
            </c:numRef>
          </c:val>
        </c:ser>
        <c:shape val="cylinder"/>
        <c:axId val="83713408"/>
        <c:axId val="83731584"/>
        <c:axId val="0"/>
      </c:bar3DChart>
      <c:catAx>
        <c:axId val="83713408"/>
        <c:scaling>
          <c:orientation val="minMax"/>
        </c:scaling>
        <c:axPos val="l"/>
        <c:tickLblPos val="nextTo"/>
        <c:crossAx val="83731584"/>
        <c:crosses val="autoZero"/>
        <c:auto val="1"/>
        <c:lblAlgn val="ctr"/>
        <c:lblOffset val="100"/>
      </c:catAx>
      <c:valAx>
        <c:axId val="83731584"/>
        <c:scaling>
          <c:orientation val="minMax"/>
        </c:scaling>
        <c:axPos val="b"/>
        <c:majorGridlines/>
        <c:numFmt formatCode="General" sourceLinked="1"/>
        <c:tickLblPos val="nextTo"/>
        <c:crossAx val="83713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173519306140845"/>
          <c:y val="0.38889146921151035"/>
          <c:w val="0.11564646299496471"/>
          <c:h val="0.22221706157698054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</c:chart>
  <c:spPr>
    <a:gradFill rotWithShape="1">
      <a:gsLst>
        <a:gs pos="0">
          <a:schemeClr val="accent4">
            <a:tint val="65000"/>
            <a:satMod val="270000"/>
          </a:schemeClr>
        </a:gs>
        <a:gs pos="25000">
          <a:schemeClr val="accent4">
            <a:tint val="60000"/>
            <a:satMod val="300000"/>
          </a:schemeClr>
        </a:gs>
        <a:gs pos="100000">
          <a:schemeClr val="accent4">
            <a:tint val="29000"/>
            <a:satMod val="400000"/>
          </a:schemeClr>
        </a:gs>
      </a:gsLst>
      <a:lin ang="16200000" scaled="1"/>
    </a:gradFill>
    <a:ln w="9525" cap="flat" cmpd="sng" algn="ctr">
      <a:solidFill>
        <a:schemeClr val="accent4">
          <a:satMod val="150000"/>
        </a:schemeClr>
      </a:solidFill>
      <a:prstDash val="solid"/>
    </a:ln>
    <a:effectLst>
      <a:outerShdw blurRad="65500" dist="38100" dir="5400000" rotWithShape="0">
        <a:srgbClr val="000000">
          <a:alpha val="4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sideWall>
      <c:spPr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c:spPr>
    </c:sideWall>
    <c:backWall>
      <c:spPr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'расходы городские 2014-2016'!$B$6</c:f>
              <c:strCache>
                <c:ptCount val="1"/>
                <c:pt idx="0">
                  <c:v>Город Кяхта</c:v>
                </c:pt>
              </c:strCache>
            </c:strRef>
          </c:tx>
          <c:dLbls>
            <c:showVal val="1"/>
          </c:dLbls>
          <c:cat>
            <c:numRef>
              <c:f>'расходы городские 2014-2016'!$C$5:$F$5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'расходы городские 2014-2016'!$C$6:$F$6</c:f>
              <c:numCache>
                <c:formatCode>General</c:formatCode>
                <c:ptCount val="4"/>
                <c:pt idx="0">
                  <c:v>47028805.190000013</c:v>
                </c:pt>
                <c:pt idx="1">
                  <c:v>54162564.970000006</c:v>
                </c:pt>
                <c:pt idx="2" formatCode="0.00">
                  <c:v>113254962.34999999</c:v>
                </c:pt>
                <c:pt idx="3" formatCode="#,##0.00">
                  <c:v>70758136.709999993</c:v>
                </c:pt>
              </c:numCache>
            </c:numRef>
          </c:val>
        </c:ser>
        <c:shape val="box"/>
        <c:axId val="83752448"/>
        <c:axId val="83753984"/>
        <c:axId val="0"/>
      </c:bar3DChart>
      <c:catAx>
        <c:axId val="83752448"/>
        <c:scaling>
          <c:orientation val="minMax"/>
        </c:scaling>
        <c:axPos val="b"/>
        <c:numFmt formatCode="General" sourceLinked="1"/>
        <c:tickLblPos val="nextTo"/>
        <c:crossAx val="83753984"/>
        <c:crosses val="autoZero"/>
        <c:auto val="1"/>
        <c:lblAlgn val="ctr"/>
        <c:lblOffset val="100"/>
      </c:catAx>
      <c:valAx>
        <c:axId val="83753984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83752448"/>
        <c:crosses val="autoZero"/>
        <c:crossBetween val="between"/>
      </c:valAx>
    </c:plotArea>
    <c:plotVisOnly val="1"/>
    <c:dispBlanksAs val="gap"/>
  </c:chart>
  <c:spPr>
    <a:gradFill rotWithShape="1">
      <a:gsLst>
        <a:gs pos="0">
          <a:schemeClr val="accent4">
            <a:tint val="65000"/>
            <a:satMod val="270000"/>
          </a:schemeClr>
        </a:gs>
        <a:gs pos="25000">
          <a:schemeClr val="accent4">
            <a:tint val="60000"/>
            <a:satMod val="300000"/>
          </a:schemeClr>
        </a:gs>
        <a:gs pos="100000">
          <a:schemeClr val="accent4">
            <a:tint val="29000"/>
            <a:satMod val="400000"/>
          </a:schemeClr>
        </a:gs>
      </a:gsLst>
      <a:lin ang="16200000" scaled="1"/>
    </a:gradFill>
    <a:ln w="9525" cap="flat" cmpd="sng" algn="ctr">
      <a:solidFill>
        <a:schemeClr val="accent4">
          <a:satMod val="150000"/>
        </a:schemeClr>
      </a:solidFill>
      <a:prstDash val="solid"/>
    </a:ln>
    <a:effectLst>
      <a:outerShdw blurRad="65500" dist="38100" dir="5400000" rotWithShape="0">
        <a:srgbClr val="000000">
          <a:alpha val="4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'расходы городские 2014-2016'!$B$4</c:f>
              <c:strCache>
                <c:ptCount val="1"/>
                <c:pt idx="0">
                  <c:v>ГП "Наушкинское"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45000"/>
                    <a:satMod val="155000"/>
                  </a:schemeClr>
                </a:gs>
                <a:gs pos="60000">
                  <a:schemeClr val="accent2">
                    <a:shade val="95000"/>
                    <a:satMod val="150000"/>
                  </a:schemeClr>
                </a:gs>
                <a:gs pos="100000">
                  <a:schemeClr val="accent2">
                    <a:tint val="87000"/>
                    <a:satMod val="2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atMod val="150000"/>
                </a:scheme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c:spPr>
          <c:dLbls>
            <c:showVal val="1"/>
          </c:dLbls>
          <c:cat>
            <c:numRef>
              <c:f>'расходы городские 2014-2016'!$C$3:$F$3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'расходы городские 2014-2016'!$C$4:$F$4</c:f>
              <c:numCache>
                <c:formatCode>General</c:formatCode>
                <c:ptCount val="4"/>
                <c:pt idx="0">
                  <c:v>6605095.8599999994</c:v>
                </c:pt>
                <c:pt idx="1">
                  <c:v>6768049.1199999992</c:v>
                </c:pt>
                <c:pt idx="2" formatCode="0.00">
                  <c:v>8484134.3399999905</c:v>
                </c:pt>
                <c:pt idx="3" formatCode="#,##0.00">
                  <c:v>10514035.34</c:v>
                </c:pt>
              </c:numCache>
            </c:numRef>
          </c:val>
        </c:ser>
        <c:shape val="box"/>
        <c:axId val="83872768"/>
        <c:axId val="83882752"/>
        <c:axId val="0"/>
      </c:bar3DChart>
      <c:catAx>
        <c:axId val="83872768"/>
        <c:scaling>
          <c:orientation val="minMax"/>
        </c:scaling>
        <c:axPos val="b"/>
        <c:numFmt formatCode="General" sourceLinked="1"/>
        <c:tickLblPos val="nextTo"/>
        <c:crossAx val="83882752"/>
        <c:crosses val="autoZero"/>
        <c:auto val="1"/>
        <c:lblAlgn val="ctr"/>
        <c:lblOffset val="100"/>
      </c:catAx>
      <c:valAx>
        <c:axId val="83882752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83872768"/>
        <c:crosses val="autoZero"/>
        <c:crossBetween val="between"/>
      </c:valAx>
    </c:plotArea>
    <c:plotVisOnly val="1"/>
    <c:dispBlanksAs val="gap"/>
  </c:chart>
  <c:spPr>
    <a:gradFill rotWithShape="1">
      <a:gsLst>
        <a:gs pos="0">
          <a:schemeClr val="accent3">
            <a:tint val="65000"/>
            <a:satMod val="270000"/>
          </a:schemeClr>
        </a:gs>
        <a:gs pos="25000">
          <a:schemeClr val="accent3">
            <a:tint val="60000"/>
            <a:satMod val="300000"/>
          </a:schemeClr>
        </a:gs>
        <a:gs pos="100000">
          <a:schemeClr val="accent3">
            <a:tint val="29000"/>
            <a:satMod val="400000"/>
          </a:schemeClr>
        </a:gs>
      </a:gsLst>
      <a:lin ang="16200000" scaled="1"/>
    </a:gradFill>
    <a:ln w="9525" cap="flat" cmpd="sng" algn="ctr">
      <a:solidFill>
        <a:schemeClr val="accent3">
          <a:satMod val="150000"/>
        </a:schemeClr>
      </a:solidFill>
      <a:prstDash val="solid"/>
    </a:ln>
    <a:effectLst>
      <a:outerShdw blurRad="65500" dist="38100" dir="5400000" rotWithShape="0">
        <a:srgbClr val="000000">
          <a:alpha val="4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cat>
            <c:strRef>
              <c:f>'доля расходов на заработную пла'!$A$45:$A$61</c:f>
              <c:strCache>
                <c:ptCount val="17"/>
                <c:pt idx="0">
                  <c:v>СП " Алтайское"</c:v>
                </c:pt>
                <c:pt idx="1">
                  <c:v>СП "Большелугское"</c:v>
                </c:pt>
                <c:pt idx="2">
                  <c:v>СП "Большекударинское"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Город Кяхта</c:v>
                </c:pt>
              </c:strCache>
            </c:strRef>
          </c:cat>
          <c:val>
            <c:numRef>
              <c:f>'доля расходов на заработную пла'!$B$45:$B$61</c:f>
            </c:numRef>
          </c:val>
        </c:ser>
        <c:ser>
          <c:idx val="1"/>
          <c:order val="1"/>
          <c:cat>
            <c:strRef>
              <c:f>'доля расходов на заработную пла'!$A$45:$A$61</c:f>
              <c:strCache>
                <c:ptCount val="17"/>
                <c:pt idx="0">
                  <c:v>СП " Алтайское"</c:v>
                </c:pt>
                <c:pt idx="1">
                  <c:v>СП "Большелугское"</c:v>
                </c:pt>
                <c:pt idx="2">
                  <c:v>СП "Большекударинское"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Город Кяхта</c:v>
                </c:pt>
              </c:strCache>
            </c:strRef>
          </c:cat>
          <c:val>
            <c:numRef>
              <c:f>'доля расходов на заработную пла'!$C$45:$C$61</c:f>
              <c:numCache>
                <c:formatCode>General</c:formatCode>
                <c:ptCount val="17"/>
                <c:pt idx="0">
                  <c:v>608828.09</c:v>
                </c:pt>
                <c:pt idx="1">
                  <c:v>806713.19</c:v>
                </c:pt>
                <c:pt idx="2">
                  <c:v>781730.17999999924</c:v>
                </c:pt>
                <c:pt idx="3">
                  <c:v>580006.02</c:v>
                </c:pt>
                <c:pt idx="4">
                  <c:v>917263.24</c:v>
                </c:pt>
                <c:pt idx="5">
                  <c:v>541437.56000000041</c:v>
                </c:pt>
                <c:pt idx="6">
                  <c:v>422830.83</c:v>
                </c:pt>
                <c:pt idx="7">
                  <c:v>501164.85</c:v>
                </c:pt>
                <c:pt idx="8">
                  <c:v>590375.92999999947</c:v>
                </c:pt>
                <c:pt idx="9">
                  <c:v>669232.19999999902</c:v>
                </c:pt>
                <c:pt idx="10">
                  <c:v>950897.93</c:v>
                </c:pt>
                <c:pt idx="11">
                  <c:v>991655.25</c:v>
                </c:pt>
                <c:pt idx="12">
                  <c:v>1138616.21</c:v>
                </c:pt>
                <c:pt idx="13">
                  <c:v>603993.56000000041</c:v>
                </c:pt>
                <c:pt idx="14">
                  <c:v>613211.15</c:v>
                </c:pt>
                <c:pt idx="15">
                  <c:v>1919581.73</c:v>
                </c:pt>
                <c:pt idx="16">
                  <c:v>2537241.4</c:v>
                </c:pt>
              </c:numCache>
            </c:numRef>
          </c:val>
        </c:ser>
        <c:ser>
          <c:idx val="2"/>
          <c:order val="2"/>
          <c:cat>
            <c:strRef>
              <c:f>'доля расходов на заработную пла'!$A$45:$A$61</c:f>
              <c:strCache>
                <c:ptCount val="17"/>
                <c:pt idx="0">
                  <c:v>СП " Алтайское"</c:v>
                </c:pt>
                <c:pt idx="1">
                  <c:v>СП "Большелугское"</c:v>
                </c:pt>
                <c:pt idx="2">
                  <c:v>СП "Большекударинское"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Город Кяхта</c:v>
                </c:pt>
              </c:strCache>
            </c:strRef>
          </c:cat>
          <c:val>
            <c:numRef>
              <c:f>'доля расходов на заработную пла'!$D$45:$D$61</c:f>
              <c:numCache>
                <c:formatCode>0.00</c:formatCode>
                <c:ptCount val="17"/>
                <c:pt idx="0">
                  <c:v>703522.88</c:v>
                </c:pt>
                <c:pt idx="1">
                  <c:v>1054004.75</c:v>
                </c:pt>
                <c:pt idx="2">
                  <c:v>985350.52</c:v>
                </c:pt>
                <c:pt idx="3">
                  <c:v>664176.03</c:v>
                </c:pt>
                <c:pt idx="4">
                  <c:v>1030578</c:v>
                </c:pt>
                <c:pt idx="5">
                  <c:v>583763.15</c:v>
                </c:pt>
                <c:pt idx="6">
                  <c:v>679197.71</c:v>
                </c:pt>
                <c:pt idx="7">
                  <c:v>590366.16999999958</c:v>
                </c:pt>
                <c:pt idx="8">
                  <c:v>687313.47</c:v>
                </c:pt>
                <c:pt idx="9">
                  <c:v>838962.21</c:v>
                </c:pt>
                <c:pt idx="10">
                  <c:v>1208240.81</c:v>
                </c:pt>
                <c:pt idx="11">
                  <c:v>1280288.6600000008</c:v>
                </c:pt>
                <c:pt idx="12">
                  <c:v>1420255.81</c:v>
                </c:pt>
                <c:pt idx="13">
                  <c:v>682011.83000000042</c:v>
                </c:pt>
                <c:pt idx="14">
                  <c:v>744393.2799999991</c:v>
                </c:pt>
                <c:pt idx="15">
                  <c:v>1764143.75</c:v>
                </c:pt>
                <c:pt idx="16">
                  <c:v>2610099.1800000002</c:v>
                </c:pt>
              </c:numCache>
            </c:numRef>
          </c:val>
        </c:ser>
        <c:ser>
          <c:idx val="3"/>
          <c:order val="3"/>
          <c:cat>
            <c:strRef>
              <c:f>'доля расходов на заработную пла'!$A$45:$A$61</c:f>
              <c:strCache>
                <c:ptCount val="17"/>
                <c:pt idx="0">
                  <c:v>СП " Алтайское"</c:v>
                </c:pt>
                <c:pt idx="1">
                  <c:v>СП "Большелугское"</c:v>
                </c:pt>
                <c:pt idx="2">
                  <c:v>СП "Большекударинское"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Город Кяхта</c:v>
                </c:pt>
              </c:strCache>
            </c:strRef>
          </c:cat>
          <c:val>
            <c:numRef>
              <c:f>'доля расходов на заработную пла'!$E$45:$E$61</c:f>
              <c:numCache>
                <c:formatCode>#,##0.00</c:formatCode>
                <c:ptCount val="17"/>
                <c:pt idx="0">
                  <c:v>748552.16999999958</c:v>
                </c:pt>
                <c:pt idx="1">
                  <c:v>949282.97</c:v>
                </c:pt>
                <c:pt idx="2">
                  <c:v>1031392.37</c:v>
                </c:pt>
                <c:pt idx="3">
                  <c:v>707517.01</c:v>
                </c:pt>
                <c:pt idx="4">
                  <c:v>865918.2</c:v>
                </c:pt>
                <c:pt idx="5">
                  <c:v>515915.2200000002</c:v>
                </c:pt>
                <c:pt idx="6">
                  <c:v>854046.2</c:v>
                </c:pt>
                <c:pt idx="7">
                  <c:v>644275.69999999902</c:v>
                </c:pt>
                <c:pt idx="8">
                  <c:v>691928.52</c:v>
                </c:pt>
                <c:pt idx="9">
                  <c:v>1483599.35</c:v>
                </c:pt>
                <c:pt idx="10">
                  <c:v>1147921.26</c:v>
                </c:pt>
                <c:pt idx="11">
                  <c:v>1330626.6600000008</c:v>
                </c:pt>
                <c:pt idx="12">
                  <c:v>846411.9</c:v>
                </c:pt>
                <c:pt idx="13">
                  <c:v>750982.67999999924</c:v>
                </c:pt>
                <c:pt idx="14">
                  <c:v>812519.41</c:v>
                </c:pt>
                <c:pt idx="15">
                  <c:v>992030.16</c:v>
                </c:pt>
                <c:pt idx="16">
                  <c:v>2964715.7800000012</c:v>
                </c:pt>
              </c:numCache>
            </c:numRef>
          </c:val>
        </c:ser>
        <c:shape val="box"/>
        <c:axId val="83783040"/>
        <c:axId val="83797120"/>
        <c:axId val="0"/>
      </c:bar3DChart>
      <c:catAx>
        <c:axId val="83783040"/>
        <c:scaling>
          <c:orientation val="minMax"/>
        </c:scaling>
        <c:axPos val="l"/>
        <c:tickLblPos val="nextTo"/>
        <c:crossAx val="83797120"/>
        <c:crosses val="autoZero"/>
        <c:auto val="1"/>
        <c:lblAlgn val="ctr"/>
        <c:lblOffset val="100"/>
      </c:catAx>
      <c:valAx>
        <c:axId val="83797120"/>
        <c:scaling>
          <c:orientation val="minMax"/>
        </c:scaling>
        <c:axPos val="b"/>
        <c:majorGridlines/>
        <c:numFmt formatCode="General" sourceLinked="1"/>
        <c:tickLblPos val="nextTo"/>
        <c:crossAx val="83783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196165863681818"/>
          <c:y val="0.3799760230562354"/>
          <c:w val="0.11187683831794799"/>
          <c:h val="0.18489229729824144"/>
        </c:manualLayout>
      </c:layout>
    </c:legend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cat>
            <c:strRef>
              <c:f>'доля расходов на заработную пла'!$A$24:$A$40</c:f>
              <c:strCache>
                <c:ptCount val="17"/>
                <c:pt idx="0">
                  <c:v>СП " Алтайское"</c:v>
                </c:pt>
                <c:pt idx="1">
                  <c:v>СП "Большелугское"</c:v>
                </c:pt>
                <c:pt idx="2">
                  <c:v>СП "Большекударинское"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Город Кяхта</c:v>
                </c:pt>
              </c:strCache>
            </c:strRef>
          </c:cat>
          <c:val>
            <c:numRef>
              <c:f>'доля расходов на заработную пла'!$B$24:$B$40</c:f>
            </c:numRef>
          </c:val>
        </c:ser>
        <c:ser>
          <c:idx val="1"/>
          <c:order val="1"/>
          <c:cat>
            <c:strRef>
              <c:f>'доля расходов на заработную пла'!$A$24:$A$40</c:f>
              <c:strCache>
                <c:ptCount val="17"/>
                <c:pt idx="0">
                  <c:v>СП " Алтайское"</c:v>
                </c:pt>
                <c:pt idx="1">
                  <c:v>СП "Большелугское"</c:v>
                </c:pt>
                <c:pt idx="2">
                  <c:v>СП "Большекударинское"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Город Кяхта</c:v>
                </c:pt>
              </c:strCache>
            </c:strRef>
          </c:cat>
          <c:val>
            <c:numRef>
              <c:f>'доля расходов на заработную пла'!$C$24:$C$40</c:f>
              <c:numCache>
                <c:formatCode>General</c:formatCode>
                <c:ptCount val="17"/>
                <c:pt idx="0">
                  <c:v>579637.99</c:v>
                </c:pt>
                <c:pt idx="1">
                  <c:v>443333.4700000002</c:v>
                </c:pt>
                <c:pt idx="2">
                  <c:v>706437.51</c:v>
                </c:pt>
                <c:pt idx="3">
                  <c:v>474438.29000000021</c:v>
                </c:pt>
                <c:pt idx="4">
                  <c:v>731879.16</c:v>
                </c:pt>
                <c:pt idx="5">
                  <c:v>370096.13999999996</c:v>
                </c:pt>
                <c:pt idx="6">
                  <c:v>370028.44</c:v>
                </c:pt>
                <c:pt idx="7">
                  <c:v>387266.49000000022</c:v>
                </c:pt>
                <c:pt idx="8">
                  <c:v>660441.82999999996</c:v>
                </c:pt>
                <c:pt idx="9">
                  <c:v>661415.68999999901</c:v>
                </c:pt>
                <c:pt idx="10">
                  <c:v>471421.73000000021</c:v>
                </c:pt>
                <c:pt idx="11">
                  <c:v>681891.91</c:v>
                </c:pt>
                <c:pt idx="12">
                  <c:v>697447.96000000043</c:v>
                </c:pt>
                <c:pt idx="13">
                  <c:v>378850.13999999996</c:v>
                </c:pt>
                <c:pt idx="14">
                  <c:v>476613.96</c:v>
                </c:pt>
                <c:pt idx="15">
                  <c:v>785587.86000000045</c:v>
                </c:pt>
                <c:pt idx="16">
                  <c:v>1494283.8800000001</c:v>
                </c:pt>
              </c:numCache>
            </c:numRef>
          </c:val>
        </c:ser>
        <c:ser>
          <c:idx val="2"/>
          <c:order val="2"/>
          <c:cat>
            <c:strRef>
              <c:f>'доля расходов на заработную пла'!$A$24:$A$40</c:f>
              <c:strCache>
                <c:ptCount val="17"/>
                <c:pt idx="0">
                  <c:v>СП " Алтайское"</c:v>
                </c:pt>
                <c:pt idx="1">
                  <c:v>СП "Большелугское"</c:v>
                </c:pt>
                <c:pt idx="2">
                  <c:v>СП "Большекударинское"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Город Кяхта</c:v>
                </c:pt>
              </c:strCache>
            </c:strRef>
          </c:cat>
          <c:val>
            <c:numRef>
              <c:f>'доля расходов на заработную пла'!$D$24:$D$40</c:f>
              <c:numCache>
                <c:formatCode>0.00</c:formatCode>
                <c:ptCount val="17"/>
                <c:pt idx="0">
                  <c:v>612843.93999999948</c:v>
                </c:pt>
                <c:pt idx="1">
                  <c:v>589730.73</c:v>
                </c:pt>
                <c:pt idx="2">
                  <c:v>815621.26999999955</c:v>
                </c:pt>
                <c:pt idx="3">
                  <c:v>571283.19999999902</c:v>
                </c:pt>
                <c:pt idx="4">
                  <c:v>879096.21</c:v>
                </c:pt>
                <c:pt idx="5">
                  <c:v>579090.1</c:v>
                </c:pt>
                <c:pt idx="6">
                  <c:v>592465.51</c:v>
                </c:pt>
                <c:pt idx="7">
                  <c:v>517569.41000000021</c:v>
                </c:pt>
                <c:pt idx="8">
                  <c:v>641658.86000000045</c:v>
                </c:pt>
                <c:pt idx="9">
                  <c:v>767675.86000000045</c:v>
                </c:pt>
                <c:pt idx="10">
                  <c:v>634211.38</c:v>
                </c:pt>
                <c:pt idx="11">
                  <c:v>798119.39</c:v>
                </c:pt>
                <c:pt idx="12">
                  <c:v>820260</c:v>
                </c:pt>
                <c:pt idx="13">
                  <c:v>535152.16</c:v>
                </c:pt>
                <c:pt idx="14">
                  <c:v>587709.34000000043</c:v>
                </c:pt>
                <c:pt idx="15">
                  <c:v>736704.04</c:v>
                </c:pt>
                <c:pt idx="16">
                  <c:v>1682754.53</c:v>
                </c:pt>
              </c:numCache>
            </c:numRef>
          </c:val>
        </c:ser>
        <c:ser>
          <c:idx val="3"/>
          <c:order val="3"/>
          <c:cat>
            <c:strRef>
              <c:f>'доля расходов на заработную пла'!$A$24:$A$40</c:f>
              <c:strCache>
                <c:ptCount val="17"/>
                <c:pt idx="0">
                  <c:v>СП " Алтайское"</c:v>
                </c:pt>
                <c:pt idx="1">
                  <c:v>СП "Большелугское"</c:v>
                </c:pt>
                <c:pt idx="2">
                  <c:v>СП "Большекударинское"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Город Кяхта</c:v>
                </c:pt>
              </c:strCache>
            </c:strRef>
          </c:cat>
          <c:val>
            <c:numRef>
              <c:f>'доля расходов на заработную пла'!$E$24:$E$40</c:f>
              <c:numCache>
                <c:formatCode>#,##0.00</c:formatCode>
                <c:ptCount val="17"/>
                <c:pt idx="0">
                  <c:v>617728.85000000044</c:v>
                </c:pt>
                <c:pt idx="1">
                  <c:v>721306.78999999922</c:v>
                </c:pt>
                <c:pt idx="2">
                  <c:v>777306.75</c:v>
                </c:pt>
                <c:pt idx="3">
                  <c:v>513040.06</c:v>
                </c:pt>
                <c:pt idx="4">
                  <c:v>1071277.6900000009</c:v>
                </c:pt>
                <c:pt idx="5">
                  <c:v>597446.55000000005</c:v>
                </c:pt>
                <c:pt idx="6">
                  <c:v>583464.80000000005</c:v>
                </c:pt>
                <c:pt idx="7">
                  <c:v>541884.81999999948</c:v>
                </c:pt>
                <c:pt idx="8">
                  <c:v>620194.14</c:v>
                </c:pt>
                <c:pt idx="9">
                  <c:v>1012228.4</c:v>
                </c:pt>
                <c:pt idx="10">
                  <c:v>753942.7799999991</c:v>
                </c:pt>
                <c:pt idx="11">
                  <c:v>818889.86000000045</c:v>
                </c:pt>
                <c:pt idx="12">
                  <c:v>817750.78999999922</c:v>
                </c:pt>
                <c:pt idx="13">
                  <c:v>591284.98</c:v>
                </c:pt>
                <c:pt idx="14">
                  <c:v>588584.19999999902</c:v>
                </c:pt>
                <c:pt idx="15">
                  <c:v>787628.61</c:v>
                </c:pt>
                <c:pt idx="16">
                  <c:v>1276476.8600000001</c:v>
                </c:pt>
              </c:numCache>
            </c:numRef>
          </c:val>
        </c:ser>
        <c:shape val="box"/>
        <c:axId val="83911424"/>
        <c:axId val="83912960"/>
        <c:axId val="0"/>
      </c:bar3DChart>
      <c:catAx>
        <c:axId val="83911424"/>
        <c:scaling>
          <c:orientation val="minMax"/>
        </c:scaling>
        <c:axPos val="l"/>
        <c:tickLblPos val="nextTo"/>
        <c:crossAx val="83912960"/>
        <c:crosses val="autoZero"/>
        <c:auto val="1"/>
        <c:lblAlgn val="ctr"/>
        <c:lblOffset val="100"/>
      </c:catAx>
      <c:valAx>
        <c:axId val="83912960"/>
        <c:scaling>
          <c:orientation val="minMax"/>
        </c:scaling>
        <c:axPos val="b"/>
        <c:majorGridlines/>
        <c:numFmt formatCode="General" sourceLinked="1"/>
        <c:tickLblPos val="nextTo"/>
        <c:crossAx val="83911424"/>
        <c:crosses val="autoZero"/>
        <c:crossBetween val="between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культура!$B$9:$B$25</c:f>
              <c:strCache>
                <c:ptCount val="17"/>
                <c:pt idx="0">
                  <c:v>СП "Алтайское"</c:v>
                </c:pt>
                <c:pt idx="1">
                  <c:v>СП "Большекударинское"</c:v>
                </c:pt>
                <c:pt idx="2">
                  <c:v>СП "Большелугское"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ГП "Город Кяхта"</c:v>
                </c:pt>
              </c:strCache>
            </c:strRef>
          </c:cat>
          <c:val>
            <c:numRef>
              <c:f>культура!$C$9:$C$25</c:f>
            </c:numRef>
          </c:val>
        </c:ser>
        <c:ser>
          <c:idx val="1"/>
          <c:order val="1"/>
          <c:cat>
            <c:strRef>
              <c:f>культура!$B$9:$B$25</c:f>
              <c:strCache>
                <c:ptCount val="17"/>
                <c:pt idx="0">
                  <c:v>СП "Алтайское"</c:v>
                </c:pt>
                <c:pt idx="1">
                  <c:v>СП "Большекударинское"</c:v>
                </c:pt>
                <c:pt idx="2">
                  <c:v>СП "Большелугское"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ГП "Город Кяхта"</c:v>
                </c:pt>
              </c:strCache>
            </c:strRef>
          </c:cat>
          <c:val>
            <c:numRef>
              <c:f>культура!$D$9:$D$25</c:f>
            </c:numRef>
          </c:val>
        </c:ser>
        <c:ser>
          <c:idx val="2"/>
          <c:order val="2"/>
          <c:spPr>
            <a:gradFill rotWithShape="1">
              <a:gsLst>
                <a:gs pos="0">
                  <a:schemeClr val="accent2">
                    <a:shade val="45000"/>
                    <a:satMod val="155000"/>
                  </a:schemeClr>
                </a:gs>
                <a:gs pos="60000">
                  <a:schemeClr val="accent2">
                    <a:shade val="95000"/>
                    <a:satMod val="150000"/>
                  </a:schemeClr>
                </a:gs>
                <a:gs pos="100000">
                  <a:schemeClr val="accent2">
                    <a:tint val="87000"/>
                    <a:satMod val="2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atMod val="150000"/>
                </a:scheme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c:spPr>
          <c:dLbls>
            <c:showVal val="1"/>
          </c:dLbls>
          <c:cat>
            <c:strRef>
              <c:f>культура!$B$9:$B$25</c:f>
              <c:strCache>
                <c:ptCount val="17"/>
                <c:pt idx="0">
                  <c:v>СП "Алтайское"</c:v>
                </c:pt>
                <c:pt idx="1">
                  <c:v>СП "Большекударинское"</c:v>
                </c:pt>
                <c:pt idx="2">
                  <c:v>СП "Большелугское"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ГП "Город Кяхта"</c:v>
                </c:pt>
              </c:strCache>
            </c:strRef>
          </c:cat>
          <c:val>
            <c:numRef>
              <c:f>культура!$E$9:$E$25</c:f>
              <c:numCache>
                <c:formatCode>0.0</c:formatCode>
                <c:ptCount val="17"/>
                <c:pt idx="0">
                  <c:v>46.326437748927262</c:v>
                </c:pt>
                <c:pt idx="1">
                  <c:v>38.092182762087013</c:v>
                </c:pt>
                <c:pt idx="2">
                  <c:v>38.004046090604348</c:v>
                </c:pt>
                <c:pt idx="3">
                  <c:v>30.330113334509626</c:v>
                </c:pt>
                <c:pt idx="4">
                  <c:v>29.100031247133153</c:v>
                </c:pt>
                <c:pt idx="5">
                  <c:v>29.206132558827196</c:v>
                </c:pt>
                <c:pt idx="6">
                  <c:v>14.761637437654926</c:v>
                </c:pt>
                <c:pt idx="7">
                  <c:v>20.827405483836767</c:v>
                </c:pt>
                <c:pt idx="8">
                  <c:v>21.55358738401404</c:v>
                </c:pt>
                <c:pt idx="9">
                  <c:v>16.000381666799193</c:v>
                </c:pt>
                <c:pt idx="10">
                  <c:v>37.669057246627133</c:v>
                </c:pt>
                <c:pt idx="11">
                  <c:v>19.917310914049914</c:v>
                </c:pt>
                <c:pt idx="12">
                  <c:v>10.355917435647576</c:v>
                </c:pt>
                <c:pt idx="13">
                  <c:v>33.32652491646445</c:v>
                </c:pt>
                <c:pt idx="14">
                  <c:v>30.934771244831534</c:v>
                </c:pt>
                <c:pt idx="15">
                  <c:v>11.531558728810573</c:v>
                </c:pt>
                <c:pt idx="16">
                  <c:v>2.2563297229594359</c:v>
                </c:pt>
              </c:numCache>
            </c:numRef>
          </c:val>
        </c:ser>
        <c:shape val="box"/>
        <c:axId val="83990400"/>
        <c:axId val="83991936"/>
        <c:axId val="0"/>
      </c:bar3DChart>
      <c:catAx>
        <c:axId val="83990400"/>
        <c:scaling>
          <c:orientation val="minMax"/>
        </c:scaling>
        <c:axPos val="b"/>
        <c:tickLblPos val="nextTo"/>
        <c:crossAx val="83991936"/>
        <c:crosses val="autoZero"/>
        <c:auto val="1"/>
        <c:lblAlgn val="ctr"/>
        <c:lblOffset val="100"/>
      </c:catAx>
      <c:valAx>
        <c:axId val="83991936"/>
        <c:scaling>
          <c:orientation val="minMax"/>
        </c:scaling>
        <c:axPos val="l"/>
        <c:majorGridlines/>
        <c:numFmt formatCode="0.0" sourceLinked="1"/>
        <c:tickLblPos val="nextTo"/>
        <c:crossAx val="83990400"/>
        <c:crosses val="autoZero"/>
        <c:crossBetween val="between"/>
      </c:valAx>
    </c:plotArea>
    <c:plotVisOnly val="1"/>
    <c:dispBlanksAs val="gap"/>
  </c:chart>
  <c:spPr>
    <a:gradFill rotWithShape="1">
      <a:gsLst>
        <a:gs pos="0">
          <a:schemeClr val="accent4">
            <a:tint val="65000"/>
            <a:satMod val="270000"/>
          </a:schemeClr>
        </a:gs>
        <a:gs pos="25000">
          <a:schemeClr val="accent4">
            <a:tint val="60000"/>
            <a:satMod val="300000"/>
          </a:schemeClr>
        </a:gs>
        <a:gs pos="100000">
          <a:schemeClr val="accent4">
            <a:tint val="29000"/>
            <a:satMod val="400000"/>
          </a:schemeClr>
        </a:gs>
      </a:gsLst>
      <a:lin ang="16200000" scaled="1"/>
    </a:gradFill>
    <a:ln w="9525" cap="flat" cmpd="sng" algn="ctr">
      <a:solidFill>
        <a:schemeClr val="accent4">
          <a:satMod val="150000"/>
        </a:schemeClr>
      </a:solidFill>
      <a:prstDash val="solid"/>
    </a:ln>
    <a:effectLst>
      <a:outerShdw blurRad="65500" dist="38100" dir="5400000" rotWithShape="0">
        <a:srgbClr val="000000">
          <a:alpha val="4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dLbls>
            <c:dLbl>
              <c:idx val="0"/>
              <c:layout>
                <c:manualLayout>
                  <c:x val="0.10197210197210213"/>
                  <c:y val="-7.4074074074074094E-3"/>
                </c:manualLayout>
              </c:layout>
              <c:showVal val="1"/>
            </c:dLbl>
            <c:dLbl>
              <c:idx val="1"/>
              <c:layout>
                <c:manualLayout>
                  <c:x val="0.39649356609844166"/>
                  <c:y val="-1.9752948166397589E-2"/>
                </c:manualLayout>
              </c:layout>
              <c:showVal val="1"/>
            </c:dLbl>
            <c:showVal val="1"/>
          </c:dLbls>
          <c:cat>
            <c:strRef>
              <c:f>'доходы 2017 всего'!$A$20:$A$21</c:f>
              <c:strCache>
                <c:ptCount val="2"/>
                <c:pt idx="0">
                  <c:v>ГП "Наушкинское"</c:v>
                </c:pt>
                <c:pt idx="1">
                  <c:v>ГП "Город Кяхта"</c:v>
                </c:pt>
              </c:strCache>
            </c:strRef>
          </c:cat>
          <c:val>
            <c:numRef>
              <c:f>'доходы 2017 всего'!$B$20:$B$21</c:f>
              <c:numCache>
                <c:formatCode>#,##0.00</c:formatCode>
                <c:ptCount val="2"/>
                <c:pt idx="0">
                  <c:v>10234.60734</c:v>
                </c:pt>
                <c:pt idx="1">
                  <c:v>63529.302610000013</c:v>
                </c:pt>
              </c:numCache>
            </c:numRef>
          </c:val>
        </c:ser>
        <c:shape val="cylinder"/>
        <c:axId val="81145856"/>
        <c:axId val="81147392"/>
        <c:axId val="0"/>
      </c:bar3DChart>
      <c:catAx>
        <c:axId val="81145856"/>
        <c:scaling>
          <c:orientation val="minMax"/>
        </c:scaling>
        <c:axPos val="l"/>
        <c:tickLblPos val="nextTo"/>
        <c:crossAx val="81147392"/>
        <c:crosses val="autoZero"/>
        <c:auto val="1"/>
        <c:lblAlgn val="ctr"/>
        <c:lblOffset val="100"/>
      </c:catAx>
      <c:valAx>
        <c:axId val="81147392"/>
        <c:scaling>
          <c:orientation val="minMax"/>
        </c:scaling>
        <c:axPos val="b"/>
        <c:majorGridlines/>
        <c:numFmt formatCode="#,##0.00" sourceLinked="1"/>
        <c:tickLblPos val="nextTo"/>
        <c:crossAx val="81145856"/>
        <c:crosses val="autoZero"/>
        <c:crossBetween val="between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c:spPr>
    </c:sideWall>
    <c:backWall>
      <c:spPr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cat>
            <c:strRef>
              <c:f>благоус!$A$6:$A$22</c:f>
              <c:strCache>
                <c:ptCount val="17"/>
                <c:pt idx="0">
                  <c:v>СП "Алтайское"</c:v>
                </c:pt>
                <c:pt idx="1">
                  <c:v>СП "Большекударинское"</c:v>
                </c:pt>
                <c:pt idx="2">
                  <c:v>СП "Большелугское"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ГП "Город Кяхта"</c:v>
                </c:pt>
              </c:strCache>
            </c:strRef>
          </c:cat>
          <c:val>
            <c:numRef>
              <c:f>благоус!$B$6:$B$22</c:f>
            </c:numRef>
          </c:val>
        </c:ser>
        <c:ser>
          <c:idx val="1"/>
          <c:order val="1"/>
          <c:cat>
            <c:strRef>
              <c:f>благоус!$A$6:$A$22</c:f>
              <c:strCache>
                <c:ptCount val="17"/>
                <c:pt idx="0">
                  <c:v>СП "Алтайское"</c:v>
                </c:pt>
                <c:pt idx="1">
                  <c:v>СП "Большекударинское"</c:v>
                </c:pt>
                <c:pt idx="2">
                  <c:v>СП "Большелугское"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ГП "Город Кяхта"</c:v>
                </c:pt>
              </c:strCache>
            </c:strRef>
          </c:cat>
          <c:val>
            <c:numRef>
              <c:f>благоус!$C$6:$C$22</c:f>
            </c:numRef>
          </c:val>
        </c:ser>
        <c:ser>
          <c:idx val="2"/>
          <c:order val="2"/>
          <c:spPr>
            <a:gradFill rotWithShape="1">
              <a:gsLst>
                <a:gs pos="0">
                  <a:schemeClr val="accent1">
                    <a:shade val="45000"/>
                    <a:satMod val="155000"/>
                  </a:schemeClr>
                </a:gs>
                <a:gs pos="60000">
                  <a:schemeClr val="accent1">
                    <a:shade val="95000"/>
                    <a:satMod val="150000"/>
                  </a:schemeClr>
                </a:gs>
                <a:gs pos="100000">
                  <a:schemeClr val="accent1">
                    <a:tint val="87000"/>
                    <a:satMod val="2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atMod val="150000"/>
                </a:scheme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c:spPr>
          <c:dLbls>
            <c:showVal val="1"/>
          </c:dLbls>
          <c:cat>
            <c:strRef>
              <c:f>благоус!$A$6:$A$22</c:f>
              <c:strCache>
                <c:ptCount val="17"/>
                <c:pt idx="0">
                  <c:v>СП "Алтайское"</c:v>
                </c:pt>
                <c:pt idx="1">
                  <c:v>СП "Большекударинское"</c:v>
                </c:pt>
                <c:pt idx="2">
                  <c:v>СП "Большелугское"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ГП "Город Кяхта"</c:v>
                </c:pt>
              </c:strCache>
            </c:strRef>
          </c:cat>
          <c:val>
            <c:numRef>
              <c:f>благоус!$D$6:$D$22</c:f>
              <c:numCache>
                <c:formatCode>0.0</c:formatCode>
                <c:ptCount val="17"/>
                <c:pt idx="0">
                  <c:v>4.0910757205247634</c:v>
                </c:pt>
                <c:pt idx="1">
                  <c:v>4.8526851054085816</c:v>
                </c:pt>
                <c:pt idx="2">
                  <c:v>6.9746626567402794</c:v>
                </c:pt>
                <c:pt idx="3">
                  <c:v>0.86583003701058248</c:v>
                </c:pt>
                <c:pt idx="4">
                  <c:v>9.6285667107166191</c:v>
                </c:pt>
                <c:pt idx="5">
                  <c:v>10.621727884207541</c:v>
                </c:pt>
                <c:pt idx="6">
                  <c:v>2.0139757395265172</c:v>
                </c:pt>
                <c:pt idx="7">
                  <c:v>3.7900400623732322</c:v>
                </c:pt>
                <c:pt idx="8">
                  <c:v>7.6565919529351065</c:v>
                </c:pt>
                <c:pt idx="9">
                  <c:v>6.3671301815866155</c:v>
                </c:pt>
                <c:pt idx="10">
                  <c:v>5.0802119516967457</c:v>
                </c:pt>
                <c:pt idx="11">
                  <c:v>1.7550578156535941</c:v>
                </c:pt>
                <c:pt idx="12">
                  <c:v>17.87915189211623</c:v>
                </c:pt>
                <c:pt idx="13">
                  <c:v>5.4353656592151394</c:v>
                </c:pt>
                <c:pt idx="14">
                  <c:v>3.0379536710970676</c:v>
                </c:pt>
                <c:pt idx="15">
                  <c:v>6.2203659094796224</c:v>
                </c:pt>
                <c:pt idx="16">
                  <c:v>44.490290408609596</c:v>
                </c:pt>
              </c:numCache>
            </c:numRef>
          </c:val>
        </c:ser>
        <c:shape val="box"/>
        <c:axId val="84038400"/>
        <c:axId val="84039936"/>
        <c:axId val="0"/>
      </c:bar3DChart>
      <c:catAx>
        <c:axId val="84038400"/>
        <c:scaling>
          <c:orientation val="minMax"/>
        </c:scaling>
        <c:axPos val="b"/>
        <c:tickLblPos val="nextTo"/>
        <c:crossAx val="84039936"/>
        <c:crosses val="autoZero"/>
        <c:auto val="1"/>
        <c:lblAlgn val="ctr"/>
        <c:lblOffset val="100"/>
      </c:catAx>
      <c:valAx>
        <c:axId val="84039936"/>
        <c:scaling>
          <c:orientation val="minMax"/>
        </c:scaling>
        <c:axPos val="l"/>
        <c:majorGridlines/>
        <c:numFmt formatCode="0.0" sourceLinked="1"/>
        <c:tickLblPos val="nextTo"/>
        <c:crossAx val="84038400"/>
        <c:crosses val="autoZero"/>
        <c:crossBetween val="between"/>
      </c:valAx>
    </c:plotArea>
    <c:plotVisOnly val="1"/>
    <c:dispBlanksAs val="gap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c:spPr>
    </c:sideWall>
    <c:backWall>
      <c:spPr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cat>
            <c:strRef>
              <c:f>пенсия!$A$4:$A$20</c:f>
              <c:strCache>
                <c:ptCount val="17"/>
                <c:pt idx="0">
                  <c:v>СП "Алтайское"</c:v>
                </c:pt>
                <c:pt idx="1">
                  <c:v>СП "Большекударинское"</c:v>
                </c:pt>
                <c:pt idx="2">
                  <c:v>СП "Большелугское"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ГП "Город Кяхта"</c:v>
                </c:pt>
              </c:strCache>
            </c:strRef>
          </c:cat>
          <c:val>
            <c:numRef>
              <c:f>пенсия!$B$4:$B$20</c:f>
            </c:numRef>
          </c:val>
        </c:ser>
        <c:ser>
          <c:idx val="1"/>
          <c:order val="1"/>
          <c:cat>
            <c:strRef>
              <c:f>пенсия!$A$4:$A$20</c:f>
              <c:strCache>
                <c:ptCount val="17"/>
                <c:pt idx="0">
                  <c:v>СП "Алтайское"</c:v>
                </c:pt>
                <c:pt idx="1">
                  <c:v>СП "Большекударинское"</c:v>
                </c:pt>
                <c:pt idx="2">
                  <c:v>СП "Большелугское"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ГП "Город Кяхта"</c:v>
                </c:pt>
              </c:strCache>
            </c:strRef>
          </c:cat>
          <c:val>
            <c:numRef>
              <c:f>пенсия!$C$4:$C$20</c:f>
            </c:numRef>
          </c:val>
        </c:ser>
        <c:ser>
          <c:idx val="2"/>
          <c:order val="2"/>
          <c:spPr>
            <a:gradFill rotWithShape="1">
              <a:gsLst>
                <a:gs pos="0">
                  <a:schemeClr val="accent3">
                    <a:tint val="65000"/>
                    <a:satMod val="270000"/>
                  </a:schemeClr>
                </a:gs>
                <a:gs pos="25000">
                  <a:schemeClr val="accent3">
                    <a:tint val="60000"/>
                    <a:satMod val="300000"/>
                  </a:schemeClr>
                </a:gs>
                <a:gs pos="100000">
                  <a:schemeClr val="accent3">
                    <a:tint val="29000"/>
                    <a:satMod val="40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atMod val="150000"/>
                </a:scheme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c:spPr>
          <c:dLbls>
            <c:showVal val="1"/>
          </c:dLbls>
          <c:cat>
            <c:strRef>
              <c:f>пенсия!$A$4:$A$20</c:f>
              <c:strCache>
                <c:ptCount val="17"/>
                <c:pt idx="0">
                  <c:v>СП "Алтайское"</c:v>
                </c:pt>
                <c:pt idx="1">
                  <c:v>СП "Большекударинское"</c:v>
                </c:pt>
                <c:pt idx="2">
                  <c:v>СП "Большелугское"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ГП "Город Кяхта"</c:v>
                </c:pt>
              </c:strCache>
            </c:strRef>
          </c:cat>
          <c:val>
            <c:numRef>
              <c:f>пенсия!$D$4:$D$20</c:f>
              <c:numCache>
                <c:formatCode>0.0</c:formatCode>
                <c:ptCount val="17"/>
                <c:pt idx="0">
                  <c:v>1.4607317676129914</c:v>
                </c:pt>
                <c:pt idx="1">
                  <c:v>4.3298640616229784</c:v>
                </c:pt>
                <c:pt idx="2">
                  <c:v>2.2326126290365043</c:v>
                </c:pt>
                <c:pt idx="3">
                  <c:v>1.9693786071657531</c:v>
                </c:pt>
                <c:pt idx="4">
                  <c:v>0.91436257098283236</c:v>
                </c:pt>
                <c:pt idx="5">
                  <c:v>7.3924468002234462</c:v>
                </c:pt>
                <c:pt idx="6">
                  <c:v>4.9565252067017465</c:v>
                </c:pt>
                <c:pt idx="7">
                  <c:v>1.806743450595349</c:v>
                </c:pt>
                <c:pt idx="8">
                  <c:v>0</c:v>
                </c:pt>
                <c:pt idx="9">
                  <c:v>1.565470490786582</c:v>
                </c:pt>
                <c:pt idx="10">
                  <c:v>3.3503587092710347</c:v>
                </c:pt>
                <c:pt idx="11">
                  <c:v>5.9531625309517171</c:v>
                </c:pt>
                <c:pt idx="12">
                  <c:v>0.9138870240764867</c:v>
                </c:pt>
                <c:pt idx="13">
                  <c:v>2.6202651435175754</c:v>
                </c:pt>
                <c:pt idx="14">
                  <c:v>3.4670125639573284</c:v>
                </c:pt>
                <c:pt idx="15">
                  <c:v>2.7724421744239605</c:v>
                </c:pt>
                <c:pt idx="16">
                  <c:v>1.8392355289594229</c:v>
                </c:pt>
              </c:numCache>
            </c:numRef>
          </c:val>
        </c:ser>
        <c:shape val="box"/>
        <c:axId val="84083456"/>
        <c:axId val="84084992"/>
        <c:axId val="0"/>
      </c:bar3DChart>
      <c:catAx>
        <c:axId val="84083456"/>
        <c:scaling>
          <c:orientation val="minMax"/>
        </c:scaling>
        <c:axPos val="b"/>
        <c:tickLblPos val="nextTo"/>
        <c:crossAx val="84084992"/>
        <c:crosses val="autoZero"/>
        <c:auto val="1"/>
        <c:lblAlgn val="ctr"/>
        <c:lblOffset val="100"/>
      </c:catAx>
      <c:valAx>
        <c:axId val="84084992"/>
        <c:scaling>
          <c:orientation val="minMax"/>
        </c:scaling>
        <c:axPos val="l"/>
        <c:majorGridlines/>
        <c:numFmt formatCode="0.0" sourceLinked="1"/>
        <c:tickLblPos val="nextTo"/>
        <c:crossAx val="84083456"/>
        <c:crosses val="autoZero"/>
        <c:crossBetween val="between"/>
      </c:valAx>
    </c:plotArea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 rotWithShape="1">
          <a:gsLst>
            <a:gs pos="0">
              <a:schemeClr val="accent6">
                <a:tint val="65000"/>
                <a:satMod val="270000"/>
              </a:schemeClr>
            </a:gs>
            <a:gs pos="25000">
              <a:schemeClr val="accent6">
                <a:tint val="60000"/>
                <a:satMod val="300000"/>
              </a:schemeClr>
            </a:gs>
            <a:gs pos="100000">
              <a:schemeClr val="accent6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c:spPr>
    </c:sideWall>
    <c:backWall>
      <c:spPr>
        <a:gradFill rotWithShape="1">
          <a:gsLst>
            <a:gs pos="0">
              <a:schemeClr val="accent6">
                <a:tint val="65000"/>
                <a:satMod val="270000"/>
              </a:schemeClr>
            </a:gs>
            <a:gs pos="25000">
              <a:schemeClr val="accent6">
                <a:tint val="60000"/>
                <a:satMod val="300000"/>
              </a:schemeClr>
            </a:gs>
            <a:gs pos="100000">
              <a:schemeClr val="accent6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cat>
            <c:strRef>
              <c:f>спорт!$A$6:$A$22</c:f>
              <c:strCache>
                <c:ptCount val="17"/>
                <c:pt idx="0">
                  <c:v>СП "Алтайское"</c:v>
                </c:pt>
                <c:pt idx="1">
                  <c:v>СП "Большекударинское"</c:v>
                </c:pt>
                <c:pt idx="2">
                  <c:v>СП "Большелугское"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ГП "Город Кяхта"</c:v>
                </c:pt>
              </c:strCache>
            </c:strRef>
          </c:cat>
          <c:val>
            <c:numRef>
              <c:f>спорт!$B$6:$B$22</c:f>
            </c:numRef>
          </c:val>
          <c:shape val="box"/>
        </c:ser>
        <c:ser>
          <c:idx val="1"/>
          <c:order val="1"/>
          <c:cat>
            <c:strRef>
              <c:f>спорт!$A$6:$A$22</c:f>
              <c:strCache>
                <c:ptCount val="17"/>
                <c:pt idx="0">
                  <c:v>СП "Алтайское"</c:v>
                </c:pt>
                <c:pt idx="1">
                  <c:v>СП "Большекударинское"</c:v>
                </c:pt>
                <c:pt idx="2">
                  <c:v>СП "Большелугское"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ГП "Город Кяхта"</c:v>
                </c:pt>
              </c:strCache>
            </c:strRef>
          </c:cat>
          <c:val>
            <c:numRef>
              <c:f>спорт!$C$6:$C$22</c:f>
            </c:numRef>
          </c:val>
          <c:shape val="box"/>
        </c:ser>
        <c:ser>
          <c:idx val="2"/>
          <c:order val="2"/>
          <c:spPr>
            <a:solidFill>
              <a:srgbClr val="92D050"/>
            </a:solidFill>
          </c:spPr>
          <c:dLbls>
            <c:showVal val="1"/>
          </c:dLbls>
          <c:cat>
            <c:strRef>
              <c:f>спорт!$A$6:$A$22</c:f>
              <c:strCache>
                <c:ptCount val="17"/>
                <c:pt idx="0">
                  <c:v>СП "Алтайское"</c:v>
                </c:pt>
                <c:pt idx="1">
                  <c:v>СП "Большекударинское"</c:v>
                </c:pt>
                <c:pt idx="2">
                  <c:v>СП "Большелугское"</c:v>
                </c:pt>
                <c:pt idx="3">
                  <c:v>СП "Зарянское"</c:v>
                </c:pt>
                <c:pt idx="4">
                  <c:v>СП "Кударинское"</c:v>
                </c:pt>
                <c:pt idx="5">
                  <c:v>СП "Малокударинское"</c:v>
                </c:pt>
                <c:pt idx="6">
                  <c:v>СП "Мурочинское"</c:v>
                </c:pt>
                <c:pt idx="7">
                  <c:v>СП "Первомайское"</c:v>
                </c:pt>
                <c:pt idx="8">
                  <c:v>СП "Субуктуйское"</c:v>
                </c:pt>
                <c:pt idx="9">
                  <c:v>СП "Тамирское"</c:v>
                </c:pt>
                <c:pt idx="10">
                  <c:v>СП "Усть-Киранское"</c:v>
                </c:pt>
                <c:pt idx="11">
                  <c:v>СП "Усть-Кяхтинское"</c:v>
                </c:pt>
                <c:pt idx="12">
                  <c:v>СП "Хоронхойское"</c:v>
                </c:pt>
                <c:pt idx="13">
                  <c:v>СП "Чикойское"</c:v>
                </c:pt>
                <c:pt idx="14">
                  <c:v>СП "Шарагольское"</c:v>
                </c:pt>
                <c:pt idx="15">
                  <c:v>ГП "Наушкинское"</c:v>
                </c:pt>
                <c:pt idx="16">
                  <c:v>ГП "Город Кяхта"</c:v>
                </c:pt>
              </c:strCache>
            </c:strRef>
          </c:cat>
          <c:val>
            <c:numRef>
              <c:f>спорт!$D$6:$D$22</c:f>
              <c:numCache>
                <c:formatCode>0.0</c:formatCode>
                <c:ptCount val="17"/>
                <c:pt idx="0">
                  <c:v>0</c:v>
                </c:pt>
                <c:pt idx="1">
                  <c:v>3.7706640283581838</c:v>
                </c:pt>
                <c:pt idx="2">
                  <c:v>0.77298742717977809</c:v>
                </c:pt>
                <c:pt idx="3">
                  <c:v>0</c:v>
                </c:pt>
                <c:pt idx="4">
                  <c:v>5.1719287302176884</c:v>
                </c:pt>
                <c:pt idx="5">
                  <c:v>3.4441778232357749</c:v>
                </c:pt>
                <c:pt idx="6">
                  <c:v>0.29486150632217883</c:v>
                </c:pt>
                <c:pt idx="7">
                  <c:v>0.72518159528949766</c:v>
                </c:pt>
                <c:pt idx="8">
                  <c:v>0</c:v>
                </c:pt>
                <c:pt idx="9">
                  <c:v>2.5532863998957995</c:v>
                </c:pt>
                <c:pt idx="10">
                  <c:v>0.15782120220020068</c:v>
                </c:pt>
                <c:pt idx="11">
                  <c:v>0.25921571082782857</c:v>
                </c:pt>
                <c:pt idx="12">
                  <c:v>0.89534128287943482</c:v>
                </c:pt>
                <c:pt idx="13">
                  <c:v>0</c:v>
                </c:pt>
                <c:pt idx="14">
                  <c:v>0</c:v>
                </c:pt>
                <c:pt idx="15">
                  <c:v>2.075796713082001</c:v>
                </c:pt>
                <c:pt idx="16">
                  <c:v>4.3222847324748335</c:v>
                </c:pt>
              </c:numCache>
            </c:numRef>
          </c:val>
        </c:ser>
        <c:shape val="cylinder"/>
        <c:axId val="84124416"/>
        <c:axId val="84125952"/>
        <c:axId val="0"/>
      </c:bar3DChart>
      <c:catAx>
        <c:axId val="84124416"/>
        <c:scaling>
          <c:orientation val="minMax"/>
        </c:scaling>
        <c:axPos val="b"/>
        <c:tickLblPos val="nextTo"/>
        <c:crossAx val="84125952"/>
        <c:crosses val="autoZero"/>
        <c:auto val="1"/>
        <c:lblAlgn val="ctr"/>
        <c:lblOffset val="100"/>
      </c:catAx>
      <c:valAx>
        <c:axId val="84125952"/>
        <c:scaling>
          <c:orientation val="minMax"/>
        </c:scaling>
        <c:axPos val="l"/>
        <c:majorGridlines/>
        <c:numFmt formatCode="0.0" sourceLinked="1"/>
        <c:tickLblPos val="nextTo"/>
        <c:crossAx val="84124416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2095009360403812E-2"/>
          <c:y val="0"/>
          <c:w val="0.74144242468190924"/>
          <c:h val="1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'доходы 2017'!$D$53:$F$53</c:f>
              <c:strCache>
                <c:ptCount val="3"/>
                <c:pt idx="0">
                  <c:v>собственные доходы</c:v>
                </c:pt>
                <c:pt idx="1">
                  <c:v>дотации района</c:v>
                </c:pt>
                <c:pt idx="2">
                  <c:v>субвенции ВУС</c:v>
                </c:pt>
              </c:strCache>
            </c:strRef>
          </c:cat>
          <c:val>
            <c:numRef>
              <c:f>'доходы 2017'!$D$54:$F$54</c:f>
              <c:numCache>
                <c:formatCode>0.0%</c:formatCode>
                <c:ptCount val="3"/>
                <c:pt idx="0">
                  <c:v>0.18845120264600423</c:v>
                </c:pt>
                <c:pt idx="1">
                  <c:v>0.79179726037738962</c:v>
                </c:pt>
                <c:pt idx="2">
                  <c:v>1.9751536976606903E-2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1390016517819644E-2"/>
          <c:y val="0"/>
          <c:w val="0.8194633108429672"/>
          <c:h val="1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'доходы 2017'!$D$55:$F$55</c:f>
              <c:strCache>
                <c:ptCount val="3"/>
                <c:pt idx="0">
                  <c:v>собственные доходы</c:v>
                </c:pt>
                <c:pt idx="1">
                  <c:v>дотации района</c:v>
                </c:pt>
                <c:pt idx="2">
                  <c:v>субвенции ВУС</c:v>
                </c:pt>
              </c:strCache>
            </c:strRef>
          </c:cat>
          <c:val>
            <c:numRef>
              <c:f>'доходы 2017'!$D$56:$F$56</c:f>
              <c:numCache>
                <c:formatCode>0.0%</c:formatCode>
                <c:ptCount val="3"/>
                <c:pt idx="0">
                  <c:v>0.80288297475207249</c:v>
                </c:pt>
                <c:pt idx="1">
                  <c:v>0.24250766657106143</c:v>
                </c:pt>
                <c:pt idx="2">
                  <c:v>3.0038605712306614E-3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3.6136890307837871E-2"/>
          <c:y val="0.82412893427892142"/>
          <c:w val="0.94253018978853187"/>
          <c:h val="0.1230312335613806"/>
        </c:manualLayout>
      </c:layout>
      <c:txPr>
        <a:bodyPr/>
        <a:lstStyle/>
        <a:p>
          <a:pPr>
            <a:defRPr sz="840" baseline="0"/>
          </a:pPr>
          <a:endParaRPr lang="ru-RU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792670501038291"/>
          <c:w val="1"/>
          <c:h val="0.82207329498961723"/>
        </c:manualLayout>
      </c:layout>
      <c:pie3DChart>
        <c:varyColors val="1"/>
        <c:dLbls>
          <c:showPercent val="1"/>
        </c:dLbls>
      </c:pie3DChart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54703200454135759"/>
          <c:y val="2.1455318870958879E-2"/>
          <c:w val="0.44683025244922975"/>
          <c:h val="0.21896974176710005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4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Лист1!$A$2:$A$18</c:f>
              <c:strCache>
                <c:ptCount val="17"/>
                <c:pt idx="0">
                  <c:v>Город Кяхта</c:v>
                </c:pt>
                <c:pt idx="1">
                  <c:v>Наушкинское</c:v>
                </c:pt>
                <c:pt idx="2">
                  <c:v>Алтайское</c:v>
                </c:pt>
                <c:pt idx="3">
                  <c:v>Большекударинское</c:v>
                </c:pt>
                <c:pt idx="4">
                  <c:v>Большелугское</c:v>
                </c:pt>
                <c:pt idx="5">
                  <c:v>Зарянское</c:v>
                </c:pt>
                <c:pt idx="6">
                  <c:v>Кударинское</c:v>
                </c:pt>
                <c:pt idx="7">
                  <c:v>Малокударинское</c:v>
                </c:pt>
                <c:pt idx="8">
                  <c:v>Мурочинское</c:v>
                </c:pt>
                <c:pt idx="9">
                  <c:v>Первомайское</c:v>
                </c:pt>
                <c:pt idx="10">
                  <c:v>Субуктуйское</c:v>
                </c:pt>
                <c:pt idx="11">
                  <c:v>Тамирское</c:v>
                </c:pt>
                <c:pt idx="12">
                  <c:v>Усть-Киранское</c:v>
                </c:pt>
                <c:pt idx="13">
                  <c:v>Усть-Кяхтинское</c:v>
                </c:pt>
                <c:pt idx="14">
                  <c:v>Хоронхойское</c:v>
                </c:pt>
                <c:pt idx="15">
                  <c:v>Чикойское</c:v>
                </c:pt>
                <c:pt idx="16">
                  <c:v>Шарагольское</c:v>
                </c:pt>
              </c:strCache>
            </c:strRef>
          </c:cat>
          <c:val>
            <c:numRef>
              <c:f>Лист1!$B$2:$B$18</c:f>
              <c:numCache>
                <c:formatCode>0.0%</c:formatCode>
                <c:ptCount val="17"/>
                <c:pt idx="0">
                  <c:v>0.41000000000000031</c:v>
                </c:pt>
                <c:pt idx="1">
                  <c:v>0.74200000000000177</c:v>
                </c:pt>
                <c:pt idx="2">
                  <c:v>8.6000000000000021E-2</c:v>
                </c:pt>
                <c:pt idx="3">
                  <c:v>0.16500000000000001</c:v>
                </c:pt>
                <c:pt idx="4">
                  <c:v>0.113</c:v>
                </c:pt>
                <c:pt idx="5">
                  <c:v>0.126</c:v>
                </c:pt>
                <c:pt idx="6">
                  <c:v>0.23500000000000001</c:v>
                </c:pt>
                <c:pt idx="7">
                  <c:v>0.18400000000000041</c:v>
                </c:pt>
                <c:pt idx="8">
                  <c:v>8.1000000000000003E-2</c:v>
                </c:pt>
                <c:pt idx="9">
                  <c:v>0.16500000000000001</c:v>
                </c:pt>
                <c:pt idx="10">
                  <c:v>0.13100000000000001</c:v>
                </c:pt>
                <c:pt idx="11">
                  <c:v>0.18900000000000047</c:v>
                </c:pt>
                <c:pt idx="12">
                  <c:v>0.19</c:v>
                </c:pt>
                <c:pt idx="13">
                  <c:v>0.29300000000000032</c:v>
                </c:pt>
                <c:pt idx="14">
                  <c:v>0.41300000000000031</c:v>
                </c:pt>
                <c:pt idx="15">
                  <c:v>7.1999999999999995E-2</c:v>
                </c:pt>
                <c:pt idx="16">
                  <c:v>0.27100000000000002</c:v>
                </c:pt>
              </c:numCache>
            </c:numRef>
          </c:val>
        </c:ser>
        <c:shape val="pyramid"/>
        <c:axId val="108576768"/>
        <c:axId val="108578304"/>
        <c:axId val="0"/>
      </c:bar3DChart>
      <c:catAx>
        <c:axId val="108576768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08578304"/>
        <c:crosses val="autoZero"/>
        <c:auto val="1"/>
        <c:lblAlgn val="ctr"/>
        <c:lblOffset val="100"/>
      </c:catAx>
      <c:valAx>
        <c:axId val="108578304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85767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792670501038291"/>
          <c:w val="1"/>
          <c:h val="0.82207329498961723"/>
        </c:manualLayout>
      </c:layout>
      <c:pie3DChart>
        <c:varyColors val="1"/>
        <c:dLbls>
          <c:showPercent val="1"/>
        </c:dLbls>
      </c:pie3DChart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54703200454135759"/>
          <c:y val="2.1455318870958889E-2"/>
          <c:w val="0.44683025244922975"/>
          <c:h val="0.21896974176710021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70667393978319071"/>
          <c:h val="1"/>
        </c:manualLayout>
      </c:layout>
      <c:pie3DChart>
        <c:varyColors val="1"/>
        <c:ser>
          <c:idx val="1"/>
          <c:order val="1"/>
          <c:explosion val="25"/>
          <c:dPt>
            <c:idx val="1"/>
            <c:spPr>
              <a:gradFill rotWithShape="1">
                <a:gsLst>
                  <a:gs pos="0">
                    <a:schemeClr val="accent4">
                      <a:shade val="45000"/>
                      <a:satMod val="155000"/>
                    </a:schemeClr>
                  </a:gs>
                  <a:gs pos="60000">
                    <a:schemeClr val="accent4">
                      <a:shade val="95000"/>
                      <a:satMod val="150000"/>
                    </a:schemeClr>
                  </a:gs>
                  <a:gs pos="100000">
                    <a:schemeClr val="accent4">
                      <a:tint val="87000"/>
                      <a:satMod val="2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2000000"/>
                </a:lightRig>
              </a:scene3d>
              <a:sp3d prstMaterial="powder">
                <a:bevelT h="50800"/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1">
                      <a:shade val="45000"/>
                      <a:satMod val="155000"/>
                    </a:schemeClr>
                  </a:gs>
                  <a:gs pos="60000">
                    <a:schemeClr val="accent1">
                      <a:shade val="95000"/>
                      <a:satMod val="150000"/>
                    </a:schemeClr>
                  </a:gs>
                  <a:gs pos="100000">
                    <a:schemeClr val="accent1">
                      <a:tint val="87000"/>
                      <a:satMod val="2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atMod val="150000"/>
                  </a:schemeClr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c:spPr>
          </c:dPt>
          <c:dPt>
            <c:idx val="4"/>
            <c:spPr>
              <a:gradFill rotWithShape="1">
                <a:gsLst>
                  <a:gs pos="0">
                    <a:schemeClr val="accent2">
                      <a:shade val="45000"/>
                      <a:satMod val="155000"/>
                    </a:schemeClr>
                  </a:gs>
                  <a:gs pos="60000">
                    <a:schemeClr val="accent2">
                      <a:shade val="95000"/>
                      <a:satMod val="150000"/>
                    </a:schemeClr>
                  </a:gs>
                  <a:gs pos="100000">
                    <a:schemeClr val="accent2">
                      <a:tint val="87000"/>
                      <a:satMod val="2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atMod val="150000"/>
                  </a:schemeClr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c:spPr>
          </c:dPt>
          <c:dPt>
            <c:idx val="5"/>
            <c:spPr>
              <a:solidFill>
                <a:schemeClr val="accent1"/>
              </a:solidFill>
              <a:ln w="425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6"/>
            <c:spPr>
              <a:gradFill rotWithShape="1">
                <a:gsLst>
                  <a:gs pos="0">
                    <a:schemeClr val="accent4">
                      <a:shade val="45000"/>
                      <a:satMod val="155000"/>
                    </a:schemeClr>
                  </a:gs>
                  <a:gs pos="60000">
                    <a:schemeClr val="accent4">
                      <a:shade val="95000"/>
                      <a:satMod val="150000"/>
                    </a:schemeClr>
                  </a:gs>
                  <a:gs pos="100000">
                    <a:schemeClr val="accent4">
                      <a:tint val="87000"/>
                      <a:satMod val="2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4">
                    <a:satMod val="150000"/>
                  </a:schemeClr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c:spPr>
          </c:dPt>
          <c:dLbls>
            <c:showVal val="1"/>
          </c:dLbls>
          <c:cat>
            <c:strRef>
              <c:f>'Таблица  1'!$A$6:$A$17</c:f>
              <c:strCache>
                <c:ptCount val="12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 с организаций</c:v>
                </c:pt>
                <c:pt idx="4">
                  <c:v>Земельный налог с физических лиц</c:v>
                </c:pt>
                <c:pt idx="5">
                  <c:v>Доходы, получаемые в виде арендной платы</c:v>
                </c:pt>
                <c:pt idx="6">
                  <c:v>Доходы от сдачи в аренду имущества</c:v>
                </c:pt>
                <c:pt idx="7">
                  <c:v>Прочие поступления от использования имущества</c:v>
                </c:pt>
                <c:pt idx="8">
                  <c:v>Прочие доходы от компенсации затрат </c:v>
                </c:pt>
                <c:pt idx="9">
                  <c:v>Невыясненные поступления</c:v>
                </c:pt>
                <c:pt idx="10">
                  <c:v>Прочие неналоговые доходы</c:v>
                </c:pt>
                <c:pt idx="11">
                  <c:v>Средства самообложения граждан</c:v>
                </c:pt>
              </c:strCache>
            </c:strRef>
          </c:cat>
          <c:val>
            <c:numRef>
              <c:f>'Таблица  1'!$C$6:$C$17</c:f>
              <c:numCache>
                <c:formatCode>0.0</c:formatCode>
                <c:ptCount val="12"/>
                <c:pt idx="0">
                  <c:v>7.9547426127573262</c:v>
                </c:pt>
                <c:pt idx="1">
                  <c:v>2.874824293738213E-2</c:v>
                </c:pt>
                <c:pt idx="2">
                  <c:v>5.9260791878330812</c:v>
                </c:pt>
                <c:pt idx="3">
                  <c:v>24.567145682917026</c:v>
                </c:pt>
                <c:pt idx="4">
                  <c:v>52.756632880176824</c:v>
                </c:pt>
                <c:pt idx="5">
                  <c:v>0.19990524953692324</c:v>
                </c:pt>
                <c:pt idx="6">
                  <c:v>6.4849025087417385</c:v>
                </c:pt>
                <c:pt idx="7">
                  <c:v>0.8113288879584647</c:v>
                </c:pt>
                <c:pt idx="8">
                  <c:v>0.71909679491390555</c:v>
                </c:pt>
                <c:pt idx="9">
                  <c:v>-0.22450768174337871</c:v>
                </c:pt>
                <c:pt idx="10">
                  <c:v>0.40913710606431825</c:v>
                </c:pt>
                <c:pt idx="11">
                  <c:v>0.36678852790643013</c:v>
                </c:pt>
              </c:numCache>
            </c:numRef>
          </c:val>
        </c:ser>
        <c:ser>
          <c:idx val="0"/>
          <c:order val="0"/>
          <c:explosion val="25"/>
          <c:cat>
            <c:strRef>
              <c:f>'Таблица  1'!$A$6:$A$17</c:f>
              <c:strCache>
                <c:ptCount val="12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 с организаций</c:v>
                </c:pt>
                <c:pt idx="4">
                  <c:v>Земельный налог с физических лиц</c:v>
                </c:pt>
                <c:pt idx="5">
                  <c:v>Доходы, получаемые в виде арендной платы</c:v>
                </c:pt>
                <c:pt idx="6">
                  <c:v>Доходы от сдачи в аренду имущества</c:v>
                </c:pt>
                <c:pt idx="7">
                  <c:v>Прочие поступления от использования имущества</c:v>
                </c:pt>
                <c:pt idx="8">
                  <c:v>Прочие доходы от компенсации затрат </c:v>
                </c:pt>
                <c:pt idx="9">
                  <c:v>Невыясненные поступления</c:v>
                </c:pt>
                <c:pt idx="10">
                  <c:v>Прочие неналоговые доходы</c:v>
                </c:pt>
                <c:pt idx="11">
                  <c:v>Средства самообложения граждан</c:v>
                </c:pt>
              </c:strCache>
            </c:strRef>
          </c:cat>
          <c:val>
            <c:numRef>
              <c:f>'Таблица  1'!$B$6:$B$17</c:f>
            </c:numRef>
          </c:val>
        </c:ser>
      </c:pie3DChart>
    </c:plotArea>
    <c:legend>
      <c:legendPos val="r"/>
      <c:layout>
        <c:manualLayout>
          <c:xMode val="edge"/>
          <c:yMode val="edge"/>
          <c:x val="0.70742362549735038"/>
          <c:y val="0"/>
          <c:w val="0.2809315436766735"/>
          <c:h val="1"/>
        </c:manualLayout>
      </c:layout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pc="-100" baseline="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792670501038291"/>
          <c:w val="1"/>
          <c:h val="0.82207329498961723"/>
        </c:manualLayout>
      </c:layout>
      <c:pie3DChart>
        <c:varyColors val="1"/>
        <c:dLbls>
          <c:showPercent val="1"/>
        </c:dLbls>
      </c:pie3DChart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54703200454135759"/>
          <c:y val="2.1455318870958865E-2"/>
          <c:w val="0.44683025244922975"/>
          <c:h val="0.21896974176709993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0.08196</cdr:x>
      <cdr:y>0.3375</cdr:y>
    </cdr:from>
    <cdr:to>
      <cdr:x>0.16633</cdr:x>
      <cdr:y>0.38845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48" y="1928826"/>
          <a:ext cx="735246" cy="2911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b="1" dirty="0" smtClean="0"/>
            <a:t>41,0%</a:t>
          </a:r>
        </a:p>
        <a:p xmlns:a="http://schemas.openxmlformats.org/drawingml/2006/main">
          <a:endParaRPr lang="ru-RU" sz="900" b="1" dirty="0" smtClean="0"/>
        </a:p>
        <a:p xmlns:a="http://schemas.openxmlformats.org/drawingml/2006/main">
          <a:endParaRPr lang="ru-RU" sz="900" b="1" dirty="0"/>
        </a:p>
      </cdr:txBody>
    </cdr:sp>
  </cdr:relSizeAnchor>
  <cdr:relSizeAnchor xmlns:cdr="http://schemas.openxmlformats.org/drawingml/2006/chartDrawing">
    <cdr:from>
      <cdr:x>0.14754</cdr:x>
      <cdr:y>0.0625</cdr:y>
    </cdr:from>
    <cdr:to>
      <cdr:x>0.22455</cdr:x>
      <cdr:y>0.13383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85852" y="357190"/>
          <a:ext cx="671222" cy="407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b="1" dirty="0" smtClean="0"/>
            <a:t>74,2%</a:t>
          </a:r>
          <a:endParaRPr lang="ru-RU" sz="900" b="1" dirty="0"/>
        </a:p>
      </cdr:txBody>
    </cdr:sp>
  </cdr:relSizeAnchor>
  <cdr:relSizeAnchor xmlns:cdr="http://schemas.openxmlformats.org/drawingml/2006/chartDrawing">
    <cdr:from>
      <cdr:x>0.19791</cdr:x>
      <cdr:y>0.5822</cdr:y>
    </cdr:from>
    <cdr:to>
      <cdr:x>0.3125</cdr:x>
      <cdr:y>0.63315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57298" y="4081474"/>
          <a:ext cx="78581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b="1" dirty="0" smtClean="0"/>
            <a:t>8,6%</a:t>
          </a:r>
          <a:endParaRPr lang="ru-RU" sz="900" b="1" dirty="0"/>
        </a:p>
      </cdr:txBody>
    </cdr:sp>
  </cdr:relSizeAnchor>
  <cdr:relSizeAnchor xmlns:cdr="http://schemas.openxmlformats.org/drawingml/2006/chartDrawing">
    <cdr:from>
      <cdr:x>0.2459</cdr:x>
      <cdr:y>0.55</cdr:y>
    </cdr:from>
    <cdr:to>
      <cdr:x>0.32599</cdr:x>
      <cdr:y>0.61114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43108" y="3143272"/>
          <a:ext cx="698014" cy="349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b="1" dirty="0" smtClean="0"/>
            <a:t>16,5%</a:t>
          </a:r>
          <a:endParaRPr lang="ru-RU" sz="900" b="1" dirty="0"/>
        </a:p>
      </cdr:txBody>
    </cdr:sp>
  </cdr:relSizeAnchor>
  <cdr:relSizeAnchor xmlns:cdr="http://schemas.openxmlformats.org/drawingml/2006/chartDrawing">
    <cdr:from>
      <cdr:x>0.29508</cdr:x>
      <cdr:y>0.6</cdr:y>
    </cdr:from>
    <cdr:to>
      <cdr:x>0.37005</cdr:x>
      <cdr:y>0.65095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571736" y="3429024"/>
          <a:ext cx="653367" cy="2911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b="1" dirty="0" smtClean="0"/>
            <a:t>11,3%</a:t>
          </a:r>
          <a:endParaRPr lang="ru-RU" sz="900" b="1" dirty="0"/>
        </a:p>
      </cdr:txBody>
    </cdr:sp>
  </cdr:relSizeAnchor>
  <cdr:relSizeAnchor xmlns:cdr="http://schemas.openxmlformats.org/drawingml/2006/chartDrawing">
    <cdr:from>
      <cdr:x>0.34426</cdr:x>
      <cdr:y>0.5875</cdr:y>
    </cdr:from>
    <cdr:to>
      <cdr:x>0.4223</cdr:x>
      <cdr:y>0.64864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000364" y="3357586"/>
          <a:ext cx="680157" cy="349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b="1" dirty="0" smtClean="0"/>
            <a:t>12,6%</a:t>
          </a:r>
          <a:endParaRPr lang="ru-RU" sz="900" b="1" dirty="0"/>
        </a:p>
      </cdr:txBody>
    </cdr:sp>
  </cdr:relSizeAnchor>
  <cdr:relSizeAnchor xmlns:cdr="http://schemas.openxmlformats.org/drawingml/2006/chartDrawing">
    <cdr:from>
      <cdr:x>0.40983</cdr:x>
      <cdr:y>0.4875</cdr:y>
    </cdr:from>
    <cdr:to>
      <cdr:x>0.48122</cdr:x>
      <cdr:y>0.53845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571868" y="2786082"/>
          <a:ext cx="622116" cy="2911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b="1" dirty="0" smtClean="0"/>
            <a:t>23,5%</a:t>
          </a:r>
          <a:endParaRPr lang="ru-RU" sz="900" b="1" dirty="0"/>
        </a:p>
      </cdr:txBody>
    </cdr:sp>
  </cdr:relSizeAnchor>
  <cdr:relSizeAnchor xmlns:cdr="http://schemas.openxmlformats.org/drawingml/2006/chartDrawing">
    <cdr:from>
      <cdr:x>0.45901</cdr:x>
      <cdr:y>0.55</cdr:y>
    </cdr:from>
    <cdr:to>
      <cdr:x>0.53791</cdr:x>
      <cdr:y>0.5875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000496" y="3143272"/>
          <a:ext cx="687573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b="1" dirty="0" smtClean="0"/>
            <a:t>18,4%</a:t>
          </a:r>
          <a:endParaRPr lang="ru-RU" sz="900" b="1" dirty="0"/>
        </a:p>
      </cdr:txBody>
    </cdr:sp>
  </cdr:relSizeAnchor>
  <cdr:relSizeAnchor xmlns:cdr="http://schemas.openxmlformats.org/drawingml/2006/chartDrawing">
    <cdr:from>
      <cdr:x>0.5</cdr:x>
      <cdr:y>0.625</cdr:y>
    </cdr:from>
    <cdr:to>
      <cdr:x>0.57001</cdr:x>
      <cdr:y>0.66508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357686" y="3571900"/>
          <a:ext cx="610154" cy="229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b="1" dirty="0" smtClean="0"/>
            <a:t>8,1%</a:t>
          </a:r>
          <a:endParaRPr lang="ru-RU" sz="900" b="1" dirty="0"/>
        </a:p>
      </cdr:txBody>
    </cdr:sp>
  </cdr:relSizeAnchor>
  <cdr:relSizeAnchor xmlns:cdr="http://schemas.openxmlformats.org/drawingml/2006/chartDrawing">
    <cdr:from>
      <cdr:x>0.54918</cdr:x>
      <cdr:y>0.5625</cdr:y>
    </cdr:from>
    <cdr:to>
      <cdr:x>0.63644</cdr:x>
      <cdr:y>0.6125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786314" y="3214710"/>
          <a:ext cx="76053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b="1" dirty="0" smtClean="0"/>
            <a:t>16,5%</a:t>
          </a:r>
          <a:endParaRPr lang="ru-RU" sz="900" b="1" dirty="0"/>
        </a:p>
      </cdr:txBody>
    </cdr:sp>
  </cdr:relSizeAnchor>
  <cdr:relSizeAnchor xmlns:cdr="http://schemas.openxmlformats.org/drawingml/2006/chartDrawing">
    <cdr:from>
      <cdr:x>0.61458</cdr:x>
      <cdr:y>0.57201</cdr:y>
    </cdr:from>
    <cdr:to>
      <cdr:x>0.72917</cdr:x>
      <cdr:y>0.61277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214818" y="4010036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b="1" dirty="0" smtClean="0"/>
            <a:t>13,1%</a:t>
          </a:r>
          <a:endParaRPr lang="ru-RU" sz="900" b="1" dirty="0"/>
        </a:p>
      </cdr:txBody>
    </cdr:sp>
  </cdr:relSizeAnchor>
  <cdr:relSizeAnchor xmlns:cdr="http://schemas.openxmlformats.org/drawingml/2006/chartDrawing">
    <cdr:from>
      <cdr:x>0.64754</cdr:x>
      <cdr:y>0.5375</cdr:y>
    </cdr:from>
    <cdr:to>
      <cdr:x>0.73941</cdr:x>
      <cdr:y>0.5875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5643570" y="3071834"/>
          <a:ext cx="800719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b="1" dirty="0" smtClean="0"/>
            <a:t>18,9%</a:t>
          </a:r>
          <a:endParaRPr lang="ru-RU" sz="900" b="1" dirty="0"/>
        </a:p>
      </cdr:txBody>
    </cdr:sp>
  </cdr:relSizeAnchor>
  <cdr:relSizeAnchor xmlns:cdr="http://schemas.openxmlformats.org/drawingml/2006/chartDrawing">
    <cdr:from>
      <cdr:x>0.69792</cdr:x>
      <cdr:y>0.52106</cdr:y>
    </cdr:from>
    <cdr:to>
      <cdr:x>0.8125</cdr:x>
      <cdr:y>0.57201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786322" y="3652846"/>
          <a:ext cx="78581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b="1" dirty="0" smtClean="0"/>
            <a:t>19,0%</a:t>
          </a:r>
          <a:endParaRPr lang="ru-RU" sz="900" b="1" dirty="0"/>
        </a:p>
      </cdr:txBody>
    </cdr:sp>
  </cdr:relSizeAnchor>
  <cdr:relSizeAnchor xmlns:cdr="http://schemas.openxmlformats.org/drawingml/2006/chartDrawing">
    <cdr:from>
      <cdr:x>0.7541</cdr:x>
      <cdr:y>0.4375</cdr:y>
    </cdr:from>
    <cdr:to>
      <cdr:x>0.83418</cdr:x>
      <cdr:y>0.48845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572264" y="2500330"/>
          <a:ext cx="697941" cy="2911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b="1" dirty="0" smtClean="0"/>
            <a:t>29,3%</a:t>
          </a:r>
          <a:endParaRPr lang="ru-RU" sz="900" b="1" dirty="0"/>
        </a:p>
      </cdr:txBody>
    </cdr:sp>
  </cdr:relSizeAnchor>
  <cdr:relSizeAnchor xmlns:cdr="http://schemas.openxmlformats.org/drawingml/2006/chartDrawing">
    <cdr:from>
      <cdr:x>0.79508</cdr:x>
      <cdr:y>0.3375</cdr:y>
    </cdr:from>
    <cdr:to>
      <cdr:x>0.88866</cdr:x>
      <cdr:y>0.38845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929454" y="1928826"/>
          <a:ext cx="815548" cy="2911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b="1" dirty="0" smtClean="0"/>
            <a:t>41,3%</a:t>
          </a:r>
          <a:endParaRPr lang="ru-RU" sz="900" b="1" dirty="0"/>
        </a:p>
      </cdr:txBody>
    </cdr:sp>
  </cdr:relSizeAnchor>
  <cdr:relSizeAnchor xmlns:cdr="http://schemas.openxmlformats.org/drawingml/2006/chartDrawing">
    <cdr:from>
      <cdr:x>0.86066</cdr:x>
      <cdr:y>0.6375</cdr:y>
    </cdr:from>
    <cdr:to>
      <cdr:x>0.92623</cdr:x>
      <cdr:y>0.675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7500958" y="3643338"/>
          <a:ext cx="57150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b="1" dirty="0" smtClean="0"/>
            <a:t>7,2%</a:t>
          </a:r>
          <a:endParaRPr lang="ru-RU" sz="900" b="1" dirty="0"/>
        </a:p>
      </cdr:txBody>
    </cdr:sp>
  </cdr:relSizeAnchor>
  <cdr:relSizeAnchor xmlns:cdr="http://schemas.openxmlformats.org/drawingml/2006/chartDrawing">
    <cdr:from>
      <cdr:x>0.91803</cdr:x>
      <cdr:y>0.45992</cdr:y>
    </cdr:from>
    <cdr:to>
      <cdr:x>1</cdr:x>
      <cdr:y>0.52106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8001024" y="2628461"/>
          <a:ext cx="714380" cy="349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b="1" dirty="0" smtClean="0"/>
            <a:t>27,1%</a:t>
          </a:r>
          <a:endParaRPr lang="ru-RU" sz="9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14020-0667-4AF1-981D-39DC61C289BE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2F3A3-5C67-4903-BFFC-D32D71224D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4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2F3A3-5C67-4903-BFFC-D32D71224D4D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6647B-F864-4117-9E16-A56388865968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1E4D9-6586-4ECD-B334-949FDA94C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6647B-F864-4117-9E16-A56388865968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1E4D9-6586-4ECD-B334-949FDA94C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6647B-F864-4117-9E16-A56388865968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1E4D9-6586-4ECD-B334-949FDA94C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6647B-F864-4117-9E16-A56388865968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1E4D9-6586-4ECD-B334-949FDA94C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6647B-F864-4117-9E16-A56388865968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1E4D9-6586-4ECD-B334-949FDA94C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6647B-F864-4117-9E16-A56388865968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1E4D9-6586-4ECD-B334-949FDA94C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6647B-F864-4117-9E16-A56388865968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1E4D9-6586-4ECD-B334-949FDA94C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6647B-F864-4117-9E16-A56388865968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1E4D9-6586-4ECD-B334-949FDA94C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6647B-F864-4117-9E16-A56388865968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1E4D9-6586-4ECD-B334-949FDA94C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6647B-F864-4117-9E16-A56388865968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1E4D9-6586-4ECD-B334-949FDA94C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6647B-F864-4117-9E16-A56388865968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1E4D9-6586-4ECD-B334-949FDA94CE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26647B-F864-4117-9E16-A56388865968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D1E4D9-6586-4ECD-B334-949FDA94C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xn--90anaogbv3a.xn--p1ai/bitrix/templates/minfin/source/img/front/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14290"/>
            <a:ext cx="4786314" cy="34290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3929066"/>
            <a:ext cx="8143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  <a:t>Исполнение бюджета городских и сельских поселений </a:t>
            </a:r>
            <a:r>
              <a:rPr lang="ru-RU" sz="4000" b="1" dirty="0" err="1" smtClean="0">
                <a:solidFill>
                  <a:srgbClr val="C00000"/>
                </a:solidFill>
                <a:latin typeface="Monotype Corsiva" pitchFamily="66" charset="0"/>
              </a:rPr>
              <a:t>Кяхтинского</a:t>
            </a:r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  <a:t> района за 2017 год</a:t>
            </a:r>
            <a:endParaRPr lang="ru-RU" sz="40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83880" cy="57148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Структура собственных доходов сельских поселений</a:t>
            </a:r>
            <a:endParaRPr lang="ru-RU" sz="2400" dirty="0"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graphicFrame>
        <p:nvGraphicFramePr>
          <p:cNvPr id="12" name="Содержимое 7"/>
          <p:cNvGraphicFramePr>
            <a:graphicFrameLocks noGrp="1"/>
          </p:cNvGraphicFramePr>
          <p:nvPr>
            <p:ph sz="quarter" idx="4294967295"/>
          </p:nvPr>
        </p:nvGraphicFramePr>
        <p:xfrm>
          <a:off x="5357818" y="1928801"/>
          <a:ext cx="3357586" cy="3643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842968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8640"/>
            <a:ext cx="8183880" cy="504056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Поступление НФДЛ за период с 2013-2017гг.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53823158"/>
              </p:ext>
            </p:extLst>
          </p:nvPr>
        </p:nvGraphicFramePr>
        <p:xfrm>
          <a:off x="503238" y="707035"/>
          <a:ext cx="8317234" cy="5549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079"/>
                <a:gridCol w="1905368"/>
                <a:gridCol w="862211"/>
                <a:gridCol w="1008112"/>
                <a:gridCol w="864096"/>
                <a:gridCol w="864096"/>
                <a:gridCol w="936104"/>
                <a:gridCol w="720080"/>
                <a:gridCol w="792088"/>
              </a:tblGrid>
              <a:tr h="602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%, 2017/2016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%2017/              2013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216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"Алтайское"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422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Большекударинское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216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Большелугское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216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"Зарянское"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216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"Кударинское"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628,30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216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"Малокударинское"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216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"Мурочинское"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216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"Первомайское"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216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Субуктуйское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216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"Тамирское"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216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"Усть-Киранское"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216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"Усть-Кяхтинское"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216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"Хоронхойское"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216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Чикойское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216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Шарагольское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423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сельским поселениям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3 887,80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3 890,00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735,60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803,10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867,40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216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"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Наушкинское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3 931,70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4 077,80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3 943,70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3895,90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3 876,20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216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"Город Кяхта"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25 220,50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26 652,90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27 949,10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31034,70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33 393,40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42371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городским поселениям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29 152,20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30 730,70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31 892,80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34 930,60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37 269,60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  <a:tr h="216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33 040,00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34 620,70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32 628,40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35 733,70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38 137,00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" marR="9143" marT="9143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36717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35719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Поступления по земельному налогу (ЗН)</a:t>
            </a:r>
            <a:endParaRPr lang="ru-RU" sz="2400" dirty="0"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88030676"/>
              </p:ext>
            </p:extLst>
          </p:nvPr>
        </p:nvGraphicFramePr>
        <p:xfrm>
          <a:off x="428595" y="785813"/>
          <a:ext cx="8255032" cy="5146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758"/>
                <a:gridCol w="2063758"/>
                <a:gridCol w="2063758"/>
                <a:gridCol w="2063758"/>
              </a:tblGrid>
              <a:tr h="237534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поселения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налог,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руб.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5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Разница 2017-2016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53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 Алтайское"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323 988,21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334 903,97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-10 915,76</a:t>
                      </a:r>
                    </a:p>
                  </a:txBody>
                  <a:tcPr marL="9525" marR="9525" marT="9525" marB="0" anchor="b"/>
                </a:tc>
              </a:tr>
              <a:tr h="261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Большекударинское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787 168,55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743 263,04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43 905,51</a:t>
                      </a:r>
                    </a:p>
                  </a:txBody>
                  <a:tcPr marL="9525" marR="9525" marT="9525" marB="0" anchor="b"/>
                </a:tc>
              </a:tr>
              <a:tr h="23753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Большелугское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601 815,87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386 126,33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215 689,54</a:t>
                      </a:r>
                    </a:p>
                  </a:txBody>
                  <a:tcPr marL="9525" marR="9525" marT="9525" marB="0" anchor="b"/>
                </a:tc>
              </a:tr>
              <a:tr h="23753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Зарянское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345 642,78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324 972,20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20 670,58</a:t>
                      </a:r>
                    </a:p>
                  </a:txBody>
                  <a:tcPr marL="9525" marR="9525" marT="9525" marB="0" anchor="b"/>
                </a:tc>
              </a:tr>
              <a:tr h="23753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Кударинское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894 611,55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1 032 751,82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-138 140,27</a:t>
                      </a:r>
                    </a:p>
                  </a:txBody>
                  <a:tcPr marL="9525" marR="9525" marT="9525" marB="0" anchor="b"/>
                </a:tc>
              </a:tr>
              <a:tr h="2523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Малокударинское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528 424,18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508 461,63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19 962,55</a:t>
                      </a:r>
                    </a:p>
                  </a:txBody>
                  <a:tcPr marL="9525" marR="9525" marT="9525" marB="0" anchor="b"/>
                </a:tc>
              </a:tr>
              <a:tr h="23753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"Мурочинское"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265 186,72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269 307,92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-4 121,20</a:t>
                      </a:r>
                    </a:p>
                  </a:txBody>
                  <a:tcPr marL="9525" marR="9525" marT="9525" marB="0" anchor="b"/>
                </a:tc>
              </a:tr>
              <a:tr h="23753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"Первомайское"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444 551,59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489 509,90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-44 958,31</a:t>
                      </a:r>
                    </a:p>
                  </a:txBody>
                  <a:tcPr marL="9525" marR="9525" marT="9525" marB="0" anchor="b"/>
                </a:tc>
              </a:tr>
              <a:tr h="30795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Субуктуйское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185 342,00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310 160,32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-124 818,32</a:t>
                      </a:r>
                    </a:p>
                  </a:txBody>
                  <a:tcPr marL="9525" marR="9525" marT="9525" marB="0" anchor="b"/>
                </a:tc>
              </a:tr>
              <a:tr h="23753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Тамирское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959 067,37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918 973,29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40 094,08</a:t>
                      </a:r>
                    </a:p>
                  </a:txBody>
                  <a:tcPr marL="9525" marR="9525" marT="9525" marB="0" anchor="b"/>
                </a:tc>
              </a:tr>
              <a:tr h="23753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Усть-Киранское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896 489,07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877 414,91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19 074,16</a:t>
                      </a:r>
                    </a:p>
                  </a:txBody>
                  <a:tcPr marL="9525" marR="9525" marT="9525" marB="0" anchor="b"/>
                </a:tc>
              </a:tr>
              <a:tr h="23753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Усть-Кяхтинское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574 548,42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1 170 486,46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-595 938,04</a:t>
                      </a:r>
                    </a:p>
                  </a:txBody>
                  <a:tcPr marL="9525" marR="9525" marT="9525" marB="0" anchor="b"/>
                </a:tc>
              </a:tr>
              <a:tr h="2523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Хоронхойское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535 189,62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1 091 175,06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-555 985,44</a:t>
                      </a:r>
                    </a:p>
                  </a:txBody>
                  <a:tcPr marL="9525" marR="9525" marT="9525" marB="0" anchor="b"/>
                </a:tc>
              </a:tr>
              <a:tr h="23753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Чикойское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127 910,27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118 411,04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9 499,23</a:t>
                      </a:r>
                    </a:p>
                  </a:txBody>
                  <a:tcPr marL="9525" marR="9525" marT="9525" marB="0" anchor="b"/>
                </a:tc>
              </a:tr>
              <a:tr h="2523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Шарагольское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962 582,56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849 074,20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113 508,36</a:t>
                      </a:r>
                    </a:p>
                  </a:txBody>
                  <a:tcPr marL="9525" marR="9525" marT="9525" marB="0" anchor="b"/>
                </a:tc>
              </a:tr>
              <a:tr h="307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Наушкинское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2 104 368,96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1 447 721,92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656 647,04</a:t>
                      </a: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ГП "Город Кяхта"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6 290 118,44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6 402 566,05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-112 447,61</a:t>
                      </a:r>
                    </a:p>
                  </a:txBody>
                  <a:tcPr marL="9525" marR="9525" marT="9525" marB="0" anchor="b"/>
                </a:tc>
              </a:tr>
              <a:tr h="3612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16 827 006,16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17 275 280,06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-448 273,90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42862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  <a:t>Доходы поселений по земельному налогу</a:t>
            </a:r>
            <a:endParaRPr lang="ru-RU" sz="2400" dirty="0"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graphicFrame>
        <p:nvGraphicFramePr>
          <p:cNvPr id="12" name="Содержимое 7"/>
          <p:cNvGraphicFramePr>
            <a:graphicFrameLocks noGrp="1"/>
          </p:cNvGraphicFramePr>
          <p:nvPr>
            <p:ph sz="quarter" idx="4294967295"/>
          </p:nvPr>
        </p:nvGraphicFramePr>
        <p:xfrm>
          <a:off x="5357818" y="1928801"/>
          <a:ext cx="3357586" cy="3643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3238" y="1071563"/>
          <a:ext cx="8183562" cy="450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35719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Задолженность по земельному налогу (ЗН)</a:t>
            </a:r>
            <a:endParaRPr lang="ru-RU" sz="2400" dirty="0"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5" y="856218"/>
          <a:ext cx="8255030" cy="52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756"/>
                <a:gridCol w="2063758"/>
                <a:gridCol w="2063758"/>
                <a:gridCol w="2063758"/>
              </a:tblGrid>
              <a:tr h="235293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поселения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ЗН,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тыс. руб.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529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01.01.2018г.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01.01.2017 г.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01.03.2018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 Алтайское"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241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3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Большекударинское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816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38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Большелугское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285</a:t>
                      </a:r>
                      <a:endParaRPr lang="ru-RU" sz="10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0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Зарянское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408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15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Кударинское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616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Малокударинское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372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"Мурочинское"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368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89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"Первомайское"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473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9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Субуктуйское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Тамирское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980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Усть-Киранское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877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Усть-Кяхтинское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352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171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Хоронхойское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Чикойское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10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Шарагольское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551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457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Наушкинское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50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ГП "Город Кяхта"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2992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9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9616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7753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35719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Поступления по налогу на имущество физических  (НИФЛ)</a:t>
            </a:r>
            <a:endParaRPr lang="ru-RU" sz="2400" dirty="0"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82715848"/>
              </p:ext>
            </p:extLst>
          </p:nvPr>
        </p:nvGraphicFramePr>
        <p:xfrm>
          <a:off x="428595" y="856218"/>
          <a:ext cx="8255031" cy="4445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757"/>
                <a:gridCol w="2063758"/>
                <a:gridCol w="2063758"/>
                <a:gridCol w="2063758"/>
              </a:tblGrid>
              <a:tr h="235293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поселения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НИФЛ, рублей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29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Разница 2017-2016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2579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 Алтайское"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14 762,59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18 993,48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4 230,89</a:t>
                      </a:r>
                    </a:p>
                  </a:txBody>
                  <a:tcPr marL="9525" marR="9525" marT="9525" marB="0" anchor="b"/>
                </a:tc>
              </a:tr>
              <a:tr h="167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Большекударинское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25 899,91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40 869,79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14 969,88</a:t>
                      </a:r>
                    </a:p>
                  </a:txBody>
                  <a:tcPr marL="9525" marR="9525" marT="9525" marB="0" anchor="b"/>
                </a:tc>
              </a:tr>
              <a:tr h="138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Большелугское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22 721,59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27 367,99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4 646,40</a:t>
                      </a:r>
                    </a:p>
                  </a:txBody>
                  <a:tcPr marL="9525" marR="9525" marT="9525" marB="0" anchor="b"/>
                </a:tc>
              </a:tr>
              <a:tr h="180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Зарянское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4 249,25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2 901,03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-1 348,22</a:t>
                      </a:r>
                    </a:p>
                  </a:txBody>
                  <a:tcPr marL="9525" marR="9525" marT="9525" marB="0" anchor="b"/>
                </a:tc>
              </a:tr>
              <a:tr h="1715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Кударинское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38 488,33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50 273,39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11 785,06</a:t>
                      </a: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Малокударинское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8 179,15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11 315,64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3 136,49</a:t>
                      </a: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"Мурочинское"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5 232,34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6 464,55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1 232,21</a:t>
                      </a:r>
                    </a:p>
                  </a:txBody>
                  <a:tcPr marL="9525" marR="9525" marT="9525" marB="0" anchor="b"/>
                </a:tc>
              </a:tr>
              <a:tr h="2689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"Первомайское"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5 602,95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7 769,60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2 166,65</a:t>
                      </a: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Субуктуйское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6 964,38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5 417,63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-1 546,75</a:t>
                      </a: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Тамирское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20 085,85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34 198,01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14 112,16</a:t>
                      </a: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Усть-Киранское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28 065,20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47 770,81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19 705,61</a:t>
                      </a:r>
                    </a:p>
                  </a:txBody>
                  <a:tcPr marL="9525" marR="9525" marT="9525" marB="0" anchor="b"/>
                </a:tc>
              </a:tr>
              <a:tr h="281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Усть-Кяхтинское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36 667,81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80 690,45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44 022,64</a:t>
                      </a:r>
                    </a:p>
                  </a:txBody>
                  <a:tcPr marL="9525" marR="9525" marT="9525" marB="0" anchor="b"/>
                </a:tc>
              </a:tr>
              <a:tr h="20171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Хоронхойское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151 432,86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275 721,69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124 288,83</a:t>
                      </a: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Чикойское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7 226,08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20 628,32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13 402,24</a:t>
                      </a:r>
                    </a:p>
                  </a:txBody>
                  <a:tcPr marL="9525" marR="9525" marT="9525" marB="0" anchor="b"/>
                </a:tc>
              </a:tr>
              <a:tr h="21410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Шарагольское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15 151,53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15 884,20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732,67</a:t>
                      </a:r>
                    </a:p>
                  </a:txBody>
                  <a:tcPr marL="9525" marR="9525" marT="9525" marB="0" anchor="b"/>
                </a:tc>
              </a:tr>
              <a:tr h="18457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Наушкинское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154 786,13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209 781,69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54 995,56</a:t>
                      </a:r>
                    </a:p>
                  </a:txBody>
                  <a:tcPr marL="9525" marR="9525" marT="9525" marB="0" anchor="b"/>
                </a:tc>
              </a:tr>
              <a:tr h="1550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ГП "Город Кяхта"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1 327 360,13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1 809 398,44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482 038,31</a:t>
                      </a:r>
                    </a:p>
                  </a:txBody>
                  <a:tcPr marL="9525" marR="9525" marT="9525" marB="0" anchor="b"/>
                </a:tc>
              </a:tr>
              <a:tr h="329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1 872 876,08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2 665 446,71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792 570,63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42862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  <a:t>Доходы поселений по налогу на имущество физических лиц</a:t>
            </a:r>
            <a:endParaRPr lang="ru-RU" sz="2400" dirty="0"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graphicFrame>
        <p:nvGraphicFramePr>
          <p:cNvPr id="12" name="Содержимое 7"/>
          <p:cNvGraphicFramePr>
            <a:graphicFrameLocks noGrp="1"/>
          </p:cNvGraphicFramePr>
          <p:nvPr>
            <p:ph sz="quarter" idx="4294967295"/>
          </p:nvPr>
        </p:nvGraphicFramePr>
        <p:xfrm>
          <a:off x="5357818" y="1928801"/>
          <a:ext cx="3357586" cy="3643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28596" y="1200150"/>
          <a:ext cx="8215370" cy="5157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35719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Задолженность по налогу на имущество физических лиц (НИФЛ)</a:t>
            </a:r>
            <a:endParaRPr lang="ru-RU" sz="2400" dirty="0"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5" y="856218"/>
          <a:ext cx="8255030" cy="502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756"/>
                <a:gridCol w="2063758"/>
                <a:gridCol w="2063758"/>
                <a:gridCol w="2063758"/>
              </a:tblGrid>
              <a:tr h="235293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поселения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НИФЛ,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тыс. руб.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529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01.01.2016 г.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01.01.2017 г.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01.03.2018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 Алтайское"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8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Большекударинское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23,4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38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Большелугское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31,9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0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Зарянское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15,4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15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Кударинское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35,4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Малокударинское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"Мурочинское"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15,5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89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"Первомайское"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22,4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Субуктуйское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Тамирское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Усть-Киранское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27,3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Усть-Кяхтинское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77,0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171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Хоронхойское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42,8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Чикойское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10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Шарагольское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457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Наушкинское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198,5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193,9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50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ГП "Город Кяхта"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1191,7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1022,8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1214,0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9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1730,4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1528,4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1739,1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88640"/>
            <a:ext cx="8183880" cy="52571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Налоговый потенциал поселений </a:t>
            </a:r>
            <a:endParaRPr lang="ru-RU" sz="1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11356426"/>
              </p:ext>
            </p:extLst>
          </p:nvPr>
        </p:nvGraphicFramePr>
        <p:xfrm>
          <a:off x="323527" y="764704"/>
          <a:ext cx="8424937" cy="5333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3"/>
                <a:gridCol w="1944216"/>
                <a:gridCol w="1080120"/>
                <a:gridCol w="1080120"/>
                <a:gridCol w="864096"/>
                <a:gridCol w="864096"/>
                <a:gridCol w="1008112"/>
                <a:gridCol w="1296144"/>
              </a:tblGrid>
              <a:tr h="688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  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показатель поступлений за период с 2013-2016гг.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2017г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 ЗЗУ по АИС ИЗК на 01.06.2017г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2018 года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%, доведения плана от потенциала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абсл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Отклонение (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>
                    <a:solidFill>
                      <a:srgbClr val="00B0F0"/>
                    </a:solidFill>
                  </a:tcPr>
                </a:tc>
              </a:tr>
              <a:tr h="2058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"Алтайское"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328,18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</a:tr>
              <a:tr h="2058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"Большекударинское"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610,35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687,78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359,12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</a:tr>
              <a:tr h="2058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"Большелугское"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448,68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541,98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410,72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</a:tr>
              <a:tr h="2058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"Зарянское"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292,54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793,7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352,83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440,87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</a:tr>
              <a:tr h="2058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"Кударинское"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879,91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1158,9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1 057,21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</a:tr>
              <a:tr h="2058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"Малокударинское"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467,70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528,40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1042,3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561,74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480,56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</a:tr>
              <a:tr h="2058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"Мурочинское"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214,71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</a:tr>
              <a:tr h="2058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"Первомайское"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348,65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405,89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</a:tr>
              <a:tr h="2058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"Субуктуйское"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240,03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282,06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-72,06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</a:tr>
              <a:tr h="2058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"Тамирское"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821,89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959,10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1312,4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968,62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343,78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</a:tr>
              <a:tr h="2058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"Усть-Киранское"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715,28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896,50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1685,4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</a:tr>
              <a:tr h="2058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"Усть-Кяхтинское"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805,03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574,50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1603,9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993,01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610,89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</a:tr>
              <a:tr h="2058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"Хоронхойское"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779,40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756,42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231,18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</a:tr>
              <a:tr h="2058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"Чикойское"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</a:tr>
              <a:tr h="2058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"Шарагольское"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962,60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1865,3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859,04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1006,26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</a:tr>
              <a:tr h="3910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сельским поселениям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7684,85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8 432,40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14 618,70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9043,15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5575,55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>
                    <a:solidFill>
                      <a:srgbClr val="00B0F0"/>
                    </a:solidFill>
                  </a:tcPr>
                </a:tc>
              </a:tr>
              <a:tr h="2058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"Наушкинское"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825,00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2 104,40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1051,7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1 000,39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</a:tr>
              <a:tr h="2058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"Город Кяхта"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7303,60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6 290,10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6598,3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6 893,30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</a:tr>
              <a:tr h="3910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городским поселениям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8128,60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8 394,50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7 650,00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7 893,69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-243,69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>
                    <a:solidFill>
                      <a:srgbClr val="00B0F0"/>
                    </a:solidFill>
                  </a:tcPr>
                </a:tc>
              </a:tr>
              <a:tr h="205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15813,45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16 826,90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22 268,70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16 936,84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5331,86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87" marR="8687" marT="868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4989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cap="all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</a:rPr>
              <a:t>Группы поселений по проценту исполнения плана доходов на 2017 год по</a:t>
            </a:r>
            <a:r>
              <a:rPr lang="en-US" sz="2400" cap="all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</a:rPr>
              <a:t> </a:t>
            </a:r>
            <a:r>
              <a:rPr lang="ru-RU" sz="2400" cap="all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</a:rPr>
              <a:t>земельному налогу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183563" cy="4473575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группа – процент исполнения менее 100: </a:t>
            </a:r>
          </a:p>
          <a:p>
            <a:pPr marL="274320" indent="-274320">
              <a:buNone/>
              <a:defRPr/>
            </a:pPr>
            <a:r>
              <a:rPr lang="ru-RU" sz="1600" dirty="0" smtClean="0"/>
              <a:t>     </a:t>
            </a:r>
            <a:r>
              <a:rPr lang="ru-RU" sz="1800" dirty="0" smtClean="0">
                <a:solidFill>
                  <a:srgbClr val="0070C0"/>
                </a:solidFill>
              </a:rPr>
              <a:t>СП "</a:t>
            </a:r>
            <a:r>
              <a:rPr lang="ru-RU" sz="1800" dirty="0" err="1" smtClean="0">
                <a:solidFill>
                  <a:srgbClr val="0070C0"/>
                </a:solidFill>
              </a:rPr>
              <a:t>Субуктуйское</a:t>
            </a:r>
            <a:r>
              <a:rPr lang="ru-RU" sz="1800" dirty="0" smtClean="0">
                <a:solidFill>
                  <a:srgbClr val="0070C0"/>
                </a:solidFill>
              </a:rPr>
              <a:t>" 66% </a:t>
            </a:r>
          </a:p>
          <a:p>
            <a:pPr marL="274320" indent="-274320"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     СП "</a:t>
            </a:r>
            <a:r>
              <a:rPr lang="ru-RU" sz="1800" dirty="0" err="1" smtClean="0">
                <a:solidFill>
                  <a:srgbClr val="0070C0"/>
                </a:solidFill>
              </a:rPr>
              <a:t>Хоронхойское</a:t>
            </a:r>
            <a:r>
              <a:rPr lang="ru-RU" sz="1800" dirty="0" smtClean="0">
                <a:solidFill>
                  <a:srgbClr val="0070C0"/>
                </a:solidFill>
              </a:rPr>
              <a:t>" 79% </a:t>
            </a:r>
          </a:p>
          <a:p>
            <a:pPr marL="274320" indent="-274320"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     СП "</a:t>
            </a:r>
            <a:r>
              <a:rPr lang="ru-RU" sz="1800" dirty="0" err="1" smtClean="0">
                <a:solidFill>
                  <a:srgbClr val="0070C0"/>
                </a:solidFill>
              </a:rPr>
              <a:t>Кударинское</a:t>
            </a:r>
            <a:r>
              <a:rPr lang="ru-RU" sz="1800" dirty="0" smtClean="0">
                <a:solidFill>
                  <a:srgbClr val="0070C0"/>
                </a:solidFill>
              </a:rPr>
              <a:t>" 81% </a:t>
            </a:r>
          </a:p>
          <a:p>
            <a:pPr marL="274320" indent="-274320"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     СП "Алтайское" 82% </a:t>
            </a:r>
          </a:p>
          <a:p>
            <a:pPr marL="274320" indent="-274320"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     СП "</a:t>
            </a:r>
            <a:r>
              <a:rPr lang="ru-RU" sz="1800" dirty="0" err="1" smtClean="0">
                <a:solidFill>
                  <a:srgbClr val="0070C0"/>
                </a:solidFill>
              </a:rPr>
              <a:t>Усть-Кяхтинское</a:t>
            </a:r>
            <a:r>
              <a:rPr lang="ru-RU" sz="1800" dirty="0" smtClean="0">
                <a:solidFill>
                  <a:srgbClr val="0070C0"/>
                </a:solidFill>
              </a:rPr>
              <a:t>" 82% </a:t>
            </a:r>
          </a:p>
          <a:p>
            <a:pPr marL="274320" indent="-274320"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     СП "Первомайское" 90% </a:t>
            </a:r>
          </a:p>
          <a:p>
            <a:pPr marL="274320" indent="-274320"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     СП "</a:t>
            </a:r>
            <a:r>
              <a:rPr lang="ru-RU" sz="1800" dirty="0" err="1" smtClean="0">
                <a:solidFill>
                  <a:srgbClr val="0070C0"/>
                </a:solidFill>
              </a:rPr>
              <a:t>Тамирское</a:t>
            </a:r>
            <a:r>
              <a:rPr lang="ru-RU" sz="1800" dirty="0" smtClean="0">
                <a:solidFill>
                  <a:srgbClr val="0070C0"/>
                </a:solidFill>
              </a:rPr>
              <a:t>" 90%</a:t>
            </a:r>
          </a:p>
          <a:p>
            <a:pPr marL="274320" indent="-274320"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     ГП "Город Кяхта" 91% </a:t>
            </a:r>
          </a:p>
          <a:p>
            <a:pPr marL="274320" indent="-274320"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     СП "</a:t>
            </a:r>
            <a:r>
              <a:rPr lang="ru-RU" sz="1800" dirty="0" err="1" smtClean="0">
                <a:solidFill>
                  <a:srgbClr val="0070C0"/>
                </a:solidFill>
              </a:rPr>
              <a:t>Зарянское</a:t>
            </a:r>
            <a:r>
              <a:rPr lang="ru-RU" sz="1800" dirty="0" smtClean="0">
                <a:solidFill>
                  <a:srgbClr val="0070C0"/>
                </a:solidFill>
              </a:rPr>
              <a:t>" 92% </a:t>
            </a:r>
          </a:p>
          <a:p>
            <a:pPr marL="274320" indent="-274320"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     СП "</a:t>
            </a:r>
            <a:r>
              <a:rPr lang="ru-RU" sz="1800" dirty="0" err="1" smtClean="0">
                <a:solidFill>
                  <a:srgbClr val="0070C0"/>
                </a:solidFill>
              </a:rPr>
              <a:t>Усть-Киранское</a:t>
            </a:r>
            <a:r>
              <a:rPr lang="ru-RU" sz="1800" dirty="0" smtClean="0">
                <a:solidFill>
                  <a:srgbClr val="0070C0"/>
                </a:solidFill>
              </a:rPr>
              <a:t>" 94%</a:t>
            </a:r>
          </a:p>
          <a:p>
            <a:pPr marL="274320" indent="-274320"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     ГП "</a:t>
            </a:r>
            <a:r>
              <a:rPr lang="ru-RU" sz="1800" dirty="0" err="1" smtClean="0">
                <a:solidFill>
                  <a:srgbClr val="0070C0"/>
                </a:solidFill>
              </a:rPr>
              <a:t>Наушкинское</a:t>
            </a:r>
            <a:r>
              <a:rPr lang="ru-RU" sz="1800" dirty="0" smtClean="0">
                <a:solidFill>
                  <a:srgbClr val="0070C0"/>
                </a:solidFill>
              </a:rPr>
              <a:t>" 98% </a:t>
            </a:r>
            <a:endParaRPr lang="ru-RU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myshared.ru/7/806697/slid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38112"/>
            <a:ext cx="8592889" cy="65312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64387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cap="all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</a:rPr>
              <a:t>Группы поселений по проценту исполнения плана доходов на 2017 год по земельному налогу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183563" cy="4473575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274320" indent="-274320">
              <a:lnSpc>
                <a:spcPct val="80000"/>
              </a:lnSpc>
              <a:buFont typeface="Wingdings 3"/>
              <a:buChar char=""/>
              <a:defRPr/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группа – процент исполнения  100 и более: </a:t>
            </a:r>
          </a:p>
          <a:p>
            <a:pPr marL="274320" indent="-274320"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     </a:t>
            </a:r>
            <a:r>
              <a:rPr lang="ru-RU" sz="2000" dirty="0" smtClean="0">
                <a:solidFill>
                  <a:srgbClr val="0070C0"/>
                </a:solidFill>
              </a:rPr>
              <a:t>СП "</a:t>
            </a:r>
            <a:r>
              <a:rPr lang="ru-RU" sz="2000" dirty="0" err="1" smtClean="0">
                <a:solidFill>
                  <a:srgbClr val="0070C0"/>
                </a:solidFill>
              </a:rPr>
              <a:t>Малокударинское</a:t>
            </a:r>
            <a:r>
              <a:rPr lang="ru-RU" sz="2000" dirty="0" smtClean="0">
                <a:solidFill>
                  <a:srgbClr val="0070C0"/>
                </a:solidFill>
              </a:rPr>
              <a:t>" 100% </a:t>
            </a:r>
          </a:p>
          <a:p>
            <a:pPr marL="274320" indent="-274320">
              <a:buNone/>
              <a:defRPr/>
            </a:pPr>
            <a:r>
              <a:rPr lang="ru-RU" sz="2000" dirty="0" smtClean="0">
                <a:solidFill>
                  <a:srgbClr val="0070C0"/>
                </a:solidFill>
              </a:rPr>
              <a:t>     СП "</a:t>
            </a:r>
            <a:r>
              <a:rPr lang="ru-RU" sz="2000" dirty="0" err="1" smtClean="0">
                <a:solidFill>
                  <a:srgbClr val="0070C0"/>
                </a:solidFill>
              </a:rPr>
              <a:t>Мурочинское</a:t>
            </a:r>
            <a:r>
              <a:rPr lang="ru-RU" sz="2000" dirty="0" smtClean="0">
                <a:solidFill>
                  <a:srgbClr val="0070C0"/>
                </a:solidFill>
              </a:rPr>
              <a:t>" 100% </a:t>
            </a:r>
          </a:p>
          <a:p>
            <a:pPr marL="274320" indent="-274320">
              <a:buNone/>
              <a:defRPr/>
            </a:pPr>
            <a:r>
              <a:rPr lang="ru-RU" sz="2000" dirty="0" smtClean="0">
                <a:solidFill>
                  <a:srgbClr val="0070C0"/>
                </a:solidFill>
              </a:rPr>
              <a:t>     СП "</a:t>
            </a:r>
            <a:r>
              <a:rPr lang="ru-RU" sz="2000" dirty="0" err="1" smtClean="0">
                <a:solidFill>
                  <a:srgbClr val="0070C0"/>
                </a:solidFill>
              </a:rPr>
              <a:t>Большелугское</a:t>
            </a:r>
            <a:r>
              <a:rPr lang="ru-RU" sz="2000" dirty="0" smtClean="0">
                <a:solidFill>
                  <a:srgbClr val="0070C0"/>
                </a:solidFill>
              </a:rPr>
              <a:t>" 101% </a:t>
            </a:r>
          </a:p>
          <a:p>
            <a:pPr marL="274320" indent="-274320">
              <a:buNone/>
              <a:defRPr/>
            </a:pPr>
            <a:r>
              <a:rPr lang="ru-RU" sz="2000" dirty="0" smtClean="0">
                <a:solidFill>
                  <a:srgbClr val="0070C0"/>
                </a:solidFill>
              </a:rPr>
              <a:t>     СП "</a:t>
            </a:r>
            <a:r>
              <a:rPr lang="ru-RU" sz="2000" dirty="0" err="1" smtClean="0">
                <a:solidFill>
                  <a:srgbClr val="0070C0"/>
                </a:solidFill>
              </a:rPr>
              <a:t>Чикойское</a:t>
            </a:r>
            <a:r>
              <a:rPr lang="ru-RU" sz="2000" dirty="0" smtClean="0">
                <a:solidFill>
                  <a:srgbClr val="0070C0"/>
                </a:solidFill>
              </a:rPr>
              <a:t>" 104% </a:t>
            </a:r>
          </a:p>
          <a:p>
            <a:pPr marL="274320" indent="-274320">
              <a:buNone/>
              <a:defRPr/>
            </a:pPr>
            <a:r>
              <a:rPr lang="ru-RU" sz="2000" dirty="0" smtClean="0">
                <a:solidFill>
                  <a:srgbClr val="0070C0"/>
                </a:solidFill>
              </a:rPr>
              <a:t>     СП "</a:t>
            </a:r>
            <a:r>
              <a:rPr lang="ru-RU" sz="2000" dirty="0" err="1" smtClean="0">
                <a:solidFill>
                  <a:srgbClr val="0070C0"/>
                </a:solidFill>
              </a:rPr>
              <a:t>Большекударинское</a:t>
            </a:r>
            <a:r>
              <a:rPr lang="ru-RU" sz="2000" dirty="0" smtClean="0">
                <a:solidFill>
                  <a:srgbClr val="0070C0"/>
                </a:solidFill>
              </a:rPr>
              <a:t>" 110% </a:t>
            </a:r>
          </a:p>
          <a:p>
            <a:pPr marL="274320" indent="-274320">
              <a:buNone/>
              <a:defRPr/>
            </a:pPr>
            <a:r>
              <a:rPr lang="ru-RU" sz="2000" dirty="0" smtClean="0">
                <a:solidFill>
                  <a:srgbClr val="0070C0"/>
                </a:solidFill>
              </a:rPr>
              <a:t>     СП "</a:t>
            </a:r>
            <a:r>
              <a:rPr lang="ru-RU" sz="2000" dirty="0" err="1" smtClean="0">
                <a:solidFill>
                  <a:srgbClr val="0070C0"/>
                </a:solidFill>
              </a:rPr>
              <a:t>Шарагольское</a:t>
            </a:r>
            <a:r>
              <a:rPr lang="ru-RU" sz="2000" dirty="0" smtClean="0">
                <a:solidFill>
                  <a:srgbClr val="0070C0"/>
                </a:solidFill>
              </a:rPr>
              <a:t>" 115%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0"/>
            <a:ext cx="8183880" cy="5714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Исполнение бюджета поселений 2016-2017 </a:t>
            </a:r>
            <a:r>
              <a:rPr lang="ru-RU" sz="3200" b="1" dirty="0" err="1" smtClean="0">
                <a:latin typeface="Monotype Corsiva" pitchFamily="66" charset="0"/>
              </a:rPr>
              <a:t>гг</a:t>
            </a:r>
            <a:endParaRPr lang="ru-RU" sz="3200" b="1" dirty="0">
              <a:latin typeface="Monotype Corsiva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714356"/>
          <a:ext cx="8286808" cy="5141690"/>
        </p:xfrm>
        <a:graphic>
          <a:graphicData uri="http://schemas.openxmlformats.org/drawingml/2006/table">
            <a:tbl>
              <a:tblPr/>
              <a:tblGrid>
                <a:gridCol w="2939503"/>
                <a:gridCol w="1487044"/>
                <a:gridCol w="1400587"/>
                <a:gridCol w="1227677"/>
                <a:gridCol w="1231997"/>
              </a:tblGrid>
              <a:tr h="693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%,                     2017/2016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абсл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Отклонение 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рубл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бюджета -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186884,10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144363,09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-42521,01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8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59249,40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63738,06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4488,66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1320,90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-19,10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3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2998,60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1305,12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-1693,48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61606,90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14043,94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-47562,96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8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29483,40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36313,76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6830,36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17339,79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17237,69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26124,60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4527,96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-21596,64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0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3258,90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1592,90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-1666,00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8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2720,20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4180,65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1460,45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85720" y="142852"/>
            <a:ext cx="8572560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Структура расходов  поселений в 2017 г. 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00034" y="1000108"/>
          <a:ext cx="821537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5000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 сельских поселений  с 2014-2017 гг.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428604"/>
          <a:ext cx="8572560" cy="6072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86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 городских поселений за период 2014-2017 гг.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142844" y="357166"/>
          <a:ext cx="4214842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357686" y="357166"/>
          <a:ext cx="464347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42860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Заработная плата глав и аппарата за период с 2015-2017 г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64291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Заработная плата глав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875" y="642918"/>
            <a:ext cx="400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Заработная плата аппарата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4000496" y="1062037"/>
          <a:ext cx="4714908" cy="5295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357158" y="1071546"/>
          <a:ext cx="492922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Расчет на содержание ОМСУ и Главы на 1 жителя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3" y="928660"/>
          <a:ext cx="8215371" cy="5000669"/>
        </p:xfrm>
        <a:graphic>
          <a:graphicData uri="http://schemas.openxmlformats.org/drawingml/2006/table">
            <a:tbl>
              <a:tblPr/>
              <a:tblGrid>
                <a:gridCol w="1785951"/>
                <a:gridCol w="928694"/>
                <a:gridCol w="857256"/>
                <a:gridCol w="1071570"/>
                <a:gridCol w="1071570"/>
                <a:gridCol w="1357322"/>
                <a:gridCol w="1143008"/>
              </a:tblGrid>
              <a:tr h="11112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населения на 01.01.2017</a:t>
                      </a:r>
                    </a:p>
                  </a:txBody>
                  <a:tcPr marL="8854" marR="8854" marT="8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всего 2017</a:t>
                      </a:r>
                    </a:p>
                  </a:txBody>
                  <a:tcPr marL="8854" marR="8854" marT="8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ОМСУ</a:t>
                      </a:r>
                    </a:p>
                  </a:txBody>
                  <a:tcPr marL="8854" marR="8854" marT="8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заработную плату глав</a:t>
                      </a:r>
                    </a:p>
                  </a:txBody>
                  <a:tcPr marL="8854" marR="8854" marT="8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содержание ОМСУ на 1 жителя поселениях в рублях</a:t>
                      </a:r>
                    </a:p>
                  </a:txBody>
                  <a:tcPr marL="8854" marR="8854" marT="8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содержание Главы на 1 жителя поселениях в рублях</a:t>
                      </a:r>
                    </a:p>
                  </a:txBody>
                  <a:tcPr marL="8854" marR="8854" marT="8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 Алтайское"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622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3930,60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1620,30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617,70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2604,98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993,09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"Большелугское"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744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5174,70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1912,60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721,30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2570,70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969,49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"Большекударинское"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1482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5304,10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2173,80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777,30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1466,80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524,49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"Зарянское"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464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2671,10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1383,80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513,00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2982,33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1105,60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"Кударинское"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1422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5228,20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2544,70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1071,30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1789,52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753,38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"Малокударинское"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555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3106,70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1250,50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597,50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2253,15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1076,58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"Мурочинское"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3391,40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1804,50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583,50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4101,14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1326,14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"Первомайское"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389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3177,80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1761,10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541,90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4527,25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1393,06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"Субуктуйское"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389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2522,40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1502,50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620,20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3862,47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1594,34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"Тамирское"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1096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7027,80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2609,40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1012,20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2380,84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923,54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"Усть-Киранское"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1544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5005,00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2379,40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753,90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1541,06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488,28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"Усть-Кяхтинское"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1865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3857,80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2505,20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818,90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1343,27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439,09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"Хоронхойское"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1906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6282,50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1985,40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817,80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1041,66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429,07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"Чикойское"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701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3098,70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1510,70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591,30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2155,06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843,51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"Шарагольское"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846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3312,10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1798,60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588,60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2126,00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695,74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ГП "Наушкинское"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2944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10514,00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3176,90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787,60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1079,11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267,53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 Кяхта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20056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70758,10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6403,50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1276,50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319,28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63,65</a:t>
                      </a:r>
                    </a:p>
                  </a:txBody>
                  <a:tcPr marL="8854" marR="8854" marT="8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Доля расходов по разделу «Культура, кинематография» в общей сумме расходов поселения в 2017 г.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Доля расходов по разделу «Жилищно-коммунальное хозяйство» в общей сумме расходов поселения в 2017 г.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000108"/>
          <a:ext cx="835824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Доля расходов по разделу «Социальная политика» в общей сумме расходов поселений в 2017 г.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928670"/>
          <a:ext cx="857256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60648"/>
            <a:ext cx="8183880" cy="57606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Исполнение бюджета поселений за 2017 год.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49551075"/>
              </p:ext>
            </p:extLst>
          </p:nvPr>
        </p:nvGraphicFramePr>
        <p:xfrm>
          <a:off x="503239" y="928669"/>
          <a:ext cx="8173219" cy="5020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060"/>
                <a:gridCol w="3646243"/>
                <a:gridCol w="891933"/>
                <a:gridCol w="891933"/>
                <a:gridCol w="891933"/>
                <a:gridCol w="728621"/>
                <a:gridCol w="703496"/>
              </a:tblGrid>
              <a:tr h="658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2016г.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2017 года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2017г.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%, 2017/2016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%,  исп.2017/ пл2017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639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консолидированного бюджета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167819,2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138446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131632,8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39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69534,5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73350,7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70129,2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39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98284,7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65095,3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61503,62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916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безвозмездных поступлений ,%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794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консолидированного бюджета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157682,4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157526,8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144363,1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492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(профицит)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10136,8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-19080,8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-12730,3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-126%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5517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10001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Доля расходов по разделу «Физическая культура и спорт» в общей сумме расходов поселения в 2017 г.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000108"/>
          <a:ext cx="842968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Информация по ТОС с 2014-2018 гг.</a:t>
            </a:r>
            <a:endParaRPr lang="ru-RU" sz="4000" dirty="0">
              <a:latin typeface="Monotype Corsiva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79" y="857240"/>
          <a:ext cx="8786876" cy="5857900"/>
        </p:xfrm>
        <a:graphic>
          <a:graphicData uri="http://schemas.openxmlformats.org/drawingml/2006/table">
            <a:tbl>
              <a:tblPr/>
              <a:tblGrid>
                <a:gridCol w="2497181"/>
                <a:gridCol w="646094"/>
                <a:gridCol w="1285884"/>
                <a:gridCol w="1071570"/>
                <a:gridCol w="1071570"/>
                <a:gridCol w="1146265"/>
                <a:gridCol w="1068312"/>
              </a:tblGrid>
              <a:tr h="6034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2014, в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тыс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рубл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2015, в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тыс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рубл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2016, в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тыс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рубл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2017, в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тыс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рубл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2018, в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тыс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рубл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 " Алтайское"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 "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Большелугское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"Большекударинское"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 "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Зарянское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 "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Кударинское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455,00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"Малокударинское"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213,00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 "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Мурочинское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 "Первомайское"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 "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Субуктуйское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 "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Тамирское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396,00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 "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Усть-Киранское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 "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Усть-Кяхтинское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 "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Хоронхойское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"Чикойское"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 "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Шарагольское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ГП "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Наушкинское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347,00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441,00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Город Кяхта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416,00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338,00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430,00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78581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деятельности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культурно-досуговых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учреждений 2016-2017 г.г.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928672"/>
          <a:ext cx="8429683" cy="5724646"/>
        </p:xfrm>
        <a:graphic>
          <a:graphicData uri="http://schemas.openxmlformats.org/drawingml/2006/table">
            <a:tbl>
              <a:tblPr/>
              <a:tblGrid>
                <a:gridCol w="428628"/>
                <a:gridCol w="1857388"/>
                <a:gridCol w="1214446"/>
                <a:gridCol w="1122215"/>
                <a:gridCol w="928936"/>
                <a:gridCol w="928936"/>
                <a:gridCol w="974567"/>
                <a:gridCol w="974567"/>
              </a:tblGrid>
              <a:tr h="15512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администрации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населения, участвующего в платных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культурно-досуговых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мероприятиях, организованных ОМСУ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населения, участвующего во всех культурно-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досуговых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мероприятиях, организованных ОМСУ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Объем платных услуг КДУ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 2016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 2017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 2016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 2017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 2016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 2017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г. Кяхта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15785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10774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175639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176165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177887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161620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Малокударинская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2191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1419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13726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13707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23514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21302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Хоронхойская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1034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1476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6310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7868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11375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22150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Кударинская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696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16134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18491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12461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10450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Чикойская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1827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1849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12395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12400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20105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27742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Наушкинская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5406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13309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81100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Усть-Киранская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1187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2329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21437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19939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12965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34960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Тамирская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778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13392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13113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7985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34770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Зарянская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438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7176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6971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4760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Большекударинская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1026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12747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12394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11000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17225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Усть-Кяхтинская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17432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17628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6965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6000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Алтайская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1265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2665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17640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18100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13923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39980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Субуктуйская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720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933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5339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4733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7471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14000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Шарагольская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9774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8249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3441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4430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Мурочинская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4502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3491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2035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Большелугская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948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2296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10785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10794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10433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34455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Первомайская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666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9500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8900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5951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30065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34805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353928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366252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331836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522219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10001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Информация о работе библиотек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Кяхтинского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района 2016,2017 г.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7" y="1071550"/>
          <a:ext cx="8358244" cy="5286404"/>
        </p:xfrm>
        <a:graphic>
          <a:graphicData uri="http://schemas.openxmlformats.org/drawingml/2006/table">
            <a:tbl>
              <a:tblPr/>
              <a:tblGrid>
                <a:gridCol w="2158825"/>
                <a:gridCol w="1105655"/>
                <a:gridCol w="1342275"/>
                <a:gridCol w="1342275"/>
                <a:gridCol w="1219235"/>
                <a:gridCol w="1189979"/>
              </a:tblGrid>
              <a:tr h="6343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Поселения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Кол-во библиотек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зарегистрированных пользователей - всего, человек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посещений - всего, единиц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 «Алтайское»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648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6765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6759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 «Большелугское»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786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792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7706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7699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2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СП»Большекударинское»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1471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1470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18153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19521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 «Зарянское»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464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465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5841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5847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 «Кударинское»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775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777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7126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6628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2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 «Малокударинское»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407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5399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4509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 «Мурочинское»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348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3268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3245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 «Первомайское»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3266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3278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 «Субуктуйское»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6025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6030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 «Тамирское»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681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686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8680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8638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 «Усть-Киранское»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978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978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11120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11361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2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 «Усть-Кяхтинское»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1538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1518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15765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15766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 «Хоронхойское»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908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6208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6210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 «Чикойское»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5931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 «Шарагольское»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6321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 «Наушкинское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г. Кяхта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10305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10306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49155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49174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20915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20918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166914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166917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64291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Ремонт  сельских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библиотек в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2017 г.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714355"/>
          <a:ext cx="8286807" cy="5286414"/>
        </p:xfrm>
        <a:graphic>
          <a:graphicData uri="http://schemas.openxmlformats.org/drawingml/2006/table">
            <a:tbl>
              <a:tblPr/>
              <a:tblGrid>
                <a:gridCol w="2697950"/>
                <a:gridCol w="3802050"/>
                <a:gridCol w="1319555"/>
                <a:gridCol w="467252"/>
              </a:tblGrid>
              <a:tr h="33040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2017 год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1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Унгуркуйская сельская библиотека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Ремонт системы электропроводки и освещения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36 477,0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91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Алтайский сельский филиал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Замена оконных блоков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40 000,0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1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Усть-Кяхтинская сельская библиотека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Капитальный ремонт крыши кровли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150 003,0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1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Усть-Кяхтинская сельская библиотека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Капитальный ремонт крыши кровли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250 000,0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Кяхтинская детская библиотека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Ремонт котельной детской библиотеки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51 772,0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528 252,0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64291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Экономические показатели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89420257"/>
              </p:ext>
            </p:extLst>
          </p:nvPr>
        </p:nvGraphicFramePr>
        <p:xfrm>
          <a:off x="428596" y="714354"/>
          <a:ext cx="8215371" cy="5286413"/>
        </p:xfrm>
        <a:graphic>
          <a:graphicData uri="http://schemas.openxmlformats.org/drawingml/2006/table">
            <a:tbl>
              <a:tblPr/>
              <a:tblGrid>
                <a:gridCol w="1595731"/>
                <a:gridCol w="761723"/>
                <a:gridCol w="857256"/>
                <a:gridCol w="714380"/>
                <a:gridCol w="714380"/>
                <a:gridCol w="928694"/>
                <a:gridCol w="785818"/>
                <a:gridCol w="857256"/>
                <a:gridCol w="1000133"/>
              </a:tblGrid>
              <a:tr h="9946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МО</a:t>
                      </a:r>
                    </a:p>
                  </a:txBody>
                  <a:tcPr marL="6204" marR="6204" marT="62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Численность, чел.</a:t>
                      </a:r>
                    </a:p>
                  </a:txBody>
                  <a:tcPr marL="6204" marR="6204" marT="6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Трудоспособное население</a:t>
                      </a:r>
                    </a:p>
                  </a:txBody>
                  <a:tcPr marL="6204" marR="6204" marT="6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занятых</a:t>
                      </a:r>
                    </a:p>
                  </a:txBody>
                  <a:tcPr marL="6204" marR="6204" marT="6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безработных</a:t>
                      </a:r>
                    </a:p>
                  </a:txBody>
                  <a:tcPr marL="6204" marR="6204" marT="6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общей безработицы</a:t>
                      </a:r>
                    </a:p>
                  </a:txBody>
                  <a:tcPr marL="6204" marR="6204" marT="6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субъектов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мсп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04" marR="6204" marT="6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Ср/мес.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Начисленная 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зп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04" marR="6204" marT="6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Числ-ть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нас-я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имеющего доходы ниже прожиточного минимума</a:t>
                      </a:r>
                    </a:p>
                  </a:txBody>
                  <a:tcPr marL="6204" marR="6204" marT="6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6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 Кяхта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20056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12714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12371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460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3,72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588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22775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774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«Наушкинское»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2944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1741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1606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9,40%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17990,037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151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6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«Хоронхойское»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1906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1007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665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1,34%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9200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245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6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«Алтайское»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622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395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378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3,97%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10185,8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6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«Большелугское»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744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536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506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4,84%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11281,3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«Большекударинское»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1482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909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844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3,31%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10654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172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«Кударинское»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1422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910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884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2,03%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14400,1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4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«Малокударинское»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555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262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240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9,09%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11200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«Зарянское»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464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286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274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3,26%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11488,7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«Мурочинское»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440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366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355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3,07%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11230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3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«Субуктуйское»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389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298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285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1,38%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1439,6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4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«Тамирское»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1096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717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703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2,83%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11081,01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3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«Первомайское»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389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263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164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4,27%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11762,3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«Усть-Кяхтинское»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1865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876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810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7,82%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12257,2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«Усть-Киранское»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1544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1087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1006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0,79%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12037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4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«Чикойское»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701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490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415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12,14%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9598,4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3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«Шарагольское»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846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537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466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4,21%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12796,9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6204" marR="6204" marT="62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4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по району:</a:t>
                      </a:r>
                    </a:p>
                  </a:txBody>
                  <a:tcPr marL="279159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37465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23394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21972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1011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4.46%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842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201377,347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1870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5714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Информация по ДОУ, ООШ, СОШ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7" y="642926"/>
          <a:ext cx="8286806" cy="5572149"/>
        </p:xfrm>
        <a:graphic>
          <a:graphicData uri="http://schemas.openxmlformats.org/drawingml/2006/table">
            <a:tbl>
              <a:tblPr/>
              <a:tblGrid>
                <a:gridCol w="2218451"/>
                <a:gridCol w="1056599"/>
                <a:gridCol w="765123"/>
                <a:gridCol w="1149709"/>
                <a:gridCol w="1153757"/>
                <a:gridCol w="1003970"/>
                <a:gridCol w="939197"/>
              </a:tblGrid>
              <a:tr h="999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по ООШ, СОШ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по ДОУ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детей обучающихся в школе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детей посещающих сад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расходы на 1 ребенка в СОШ,ООШ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расходы на 1 ребенка в ДОУ</a:t>
                      </a:r>
                    </a:p>
                  </a:txBody>
                  <a:tcPr marL="8947" marR="8947" marT="8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 Алтайское"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8308,3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1684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125,88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84,20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"Большелугское"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10958,7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2961,6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123,13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128,77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"Большекударинское"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9987,4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3031,5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78,03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131,80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"Зарянское"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7625,9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103,05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"Кударинское"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16103,7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5896,8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85,20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65,52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"Малокударинское"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6808,1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92,00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"Мурочинское"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7492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214,06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"Первомайское"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5971,6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121,87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"Субуктуйское"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9934,5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116,88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"Тамирское"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9322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2434,7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80,36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81,16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"Усть-Киранское"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13166,3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4623,5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87,19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105,08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"Усть-Кяхтинское"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19036,1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8405,6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269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70,77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84,06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"Хоронхойское"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16108,8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8210,6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66,57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102,63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"Чикойское"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8243,9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1753,9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75,63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48,72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 "Шарагольское"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10541,2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4156,4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91,66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96,66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ГП "Наушкинское"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20666,8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9326,7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389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53,13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321,61</a:t>
                      </a:r>
                    </a:p>
                  </a:txBody>
                  <a:tcPr marL="8947" marR="8947" marT="8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85720" y="0"/>
            <a:ext cx="8572560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объектов капитального ремонта на 2017 год,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Средства субсидии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развитию общественной инфраструктуры.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785793"/>
          <a:ext cx="8358245" cy="5315031"/>
        </p:xfrm>
        <a:graphic>
          <a:graphicData uri="http://schemas.openxmlformats.org/drawingml/2006/table">
            <a:tbl>
              <a:tblPr/>
              <a:tblGrid>
                <a:gridCol w="4903915"/>
                <a:gridCol w="1286561"/>
                <a:gridCol w="2167769"/>
              </a:tblGrid>
              <a:tr h="7252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МБДОУ 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Большелугский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детский сад" в с.Большой Луг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140 850,00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Благоустройство территории (строительство детской площадки)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99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МБДОУ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Хоронхойский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детский сад»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с.Хоронхой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1 000 000,00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Выполнение работ по капитальному ремонту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59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МБОУ «Наушкинский детский сад» в п. Наушки 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300 000,00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Выполнение работ по капитальному ремонту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10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МБДОУ «Детский сад № 6 «Березка» в г. Кяхта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250 000,00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Утепление веранды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59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МБДОУ «Кударинский детский сад» в с. Кудара-Сомон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150 000,00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Выполнение работ по капитальному ремонту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83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МБОУ</a:t>
                      </a:r>
                      <a:b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«Хоронхойская средняя общеобразовательная школа» в с.Хоронхой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200 000,00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Выполнение работ по ремонту освещения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59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МБОУ «Наушкинская средняя общеобразовательная школа» в п.Наушки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500 000,00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Выполнение работ по капитальному ремонту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59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МБОУ «Баин-Булагская основная общеобразовательная школа» в с.Баин-Булаг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756 050,00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Замена деревянных оконных блоков на пластиковые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523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МБОУ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Кударинская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средняя общеобразовательная школа» в с. Кудара-Сомон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2 000 000,00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Замена деревянных оконных блоков на пластиковые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83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МБОУ «Убур-Киретская начальная общеобразовательная школа» в с. Убур-Киреть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1 700 000,00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Ремонт кровли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23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МБОУ  «Алтайская средняя общеобразовательная школа» в улусе Усть-Дунгуй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300 000,00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Ремонт спортзала</a:t>
                      </a:r>
                    </a:p>
                  </a:txBody>
                  <a:tcPr marL="6195" marR="6195" marT="61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0"/>
            <a:ext cx="52149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Ремонт  в сельских домах культуры 2017 г.</a:t>
            </a:r>
            <a:endParaRPr lang="ru-RU" sz="20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428610"/>
          <a:ext cx="8286809" cy="5500719"/>
        </p:xfrm>
        <a:graphic>
          <a:graphicData uri="http://schemas.openxmlformats.org/drawingml/2006/table">
            <a:tbl>
              <a:tblPr/>
              <a:tblGrid>
                <a:gridCol w="1928826"/>
                <a:gridCol w="642942"/>
                <a:gridCol w="642942"/>
                <a:gridCol w="857256"/>
                <a:gridCol w="571504"/>
                <a:gridCol w="785818"/>
                <a:gridCol w="571504"/>
                <a:gridCol w="928694"/>
                <a:gridCol w="714380"/>
                <a:gridCol w="642943"/>
              </a:tblGrid>
              <a:tr h="9356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вид работ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Усть-Киран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Октябрьский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Энхэ-Тала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Мурочи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Кудара-Сомон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Алтай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Октябрьский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Хилгантуй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Бурдуны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окна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300,54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установка котла и системы отопления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250,00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монтаж наладка системы отопления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230,00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кап.ремонт (потолок,полы окна)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300,54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ремонт полов,сцены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300,54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дверь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кап.ремонт (потолок,полы окна)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2482,99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акустич.сист.микшер.пульт ТОС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38,931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ведро,карниз,удлинит.,подставка ТОС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9,214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карниз,стол,вешало,плафон ТОС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гардина,стул,стол,прихожая ТОС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4,88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300,54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250,00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300,00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300,54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300,54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2482,99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38,931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9,214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85735"/>
          <a:ext cx="8572559" cy="6215091"/>
        </p:xfrm>
        <a:graphic>
          <a:graphicData uri="http://schemas.openxmlformats.org/drawingml/2006/table">
            <a:tbl>
              <a:tblPr/>
              <a:tblGrid>
                <a:gridCol w="1999767"/>
                <a:gridCol w="521355"/>
                <a:gridCol w="685208"/>
                <a:gridCol w="551146"/>
                <a:gridCol w="610730"/>
                <a:gridCol w="551146"/>
                <a:gridCol w="655419"/>
                <a:gridCol w="774583"/>
                <a:gridCol w="551146"/>
                <a:gridCol w="480391"/>
                <a:gridCol w="476667"/>
                <a:gridCol w="715001"/>
              </a:tblGrid>
              <a:tr h="1595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 количество земельных участков </a:t>
                      </a:r>
                    </a:p>
                  </a:txBody>
                  <a:tcPr marL="7951" marR="7951" marT="79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начислено земельного налога </a:t>
                      </a:r>
                    </a:p>
                  </a:txBody>
                  <a:tcPr marL="7951" marR="7951" marT="79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общего кол-ва </a:t>
                      </a:r>
                      <a:r>
                        <a:rPr lang="ru-RU" sz="8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зем.участков</a:t>
                      </a:r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зарегистрировано в </a:t>
                      </a:r>
                      <a:r>
                        <a:rPr lang="ru-RU" sz="8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Россреестре</a:t>
                      </a:r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7951" marR="7951" marT="79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зарегистрированные </a:t>
                      </a:r>
                      <a:r>
                        <a:rPr lang="ru-RU" sz="8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зем.участки</a:t>
                      </a:r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7951" marR="7951" marT="79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общего кол-ва </a:t>
                      </a:r>
                      <a:r>
                        <a:rPr lang="ru-RU" sz="8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зем.участков</a:t>
                      </a:r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незарегистрировано</a:t>
                      </a:r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8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Россреестре</a:t>
                      </a:r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7951" marR="7951" marT="79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незарегистрированные </a:t>
                      </a:r>
                      <a:r>
                        <a:rPr lang="ru-RU" sz="8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зем.участки</a:t>
                      </a:r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7951" marR="7951" marT="79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разница м/у </a:t>
                      </a:r>
                      <a:r>
                        <a:rPr lang="ru-RU" sz="8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факт.суммой</a:t>
                      </a:r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начисленного налога и плановой суммой </a:t>
                      </a:r>
                    </a:p>
                  </a:txBody>
                  <a:tcPr marL="7951" marR="7951" marT="79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кредиторская задолженность по состоянию на 30.01.2017</a:t>
                      </a:r>
                    </a:p>
                  </a:txBody>
                  <a:tcPr marL="7951" marR="7951" marT="79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</a:t>
                      </a:r>
                    </a:p>
                  </a:txBody>
                  <a:tcPr marL="7951" marR="7951" marT="79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землю </a:t>
                      </a:r>
                    </a:p>
                  </a:txBody>
                  <a:tcPr marL="7951" marR="7951" marT="79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дополнительный доход </a:t>
                      </a:r>
                    </a:p>
                  </a:txBody>
                  <a:tcPr marL="7951" marR="7951" marT="7951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 Алтайское"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619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741,9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683,6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-328,2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308,3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Большелугское</a:t>
                      </a:r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880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1108,1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947,9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160,2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-406,4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285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488,2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Большекударинское</a:t>
                      </a:r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730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1347,1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1064,1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-376,3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Зарянское</a:t>
                      </a:r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876,9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796,2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-443,4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506,7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Кударинское</a:t>
                      </a:r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1289,1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1180,6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108,5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-123,4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764,5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Малокударинское</a:t>
                      </a:r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559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1326,7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293,7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-471,3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677,7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Мурочинское</a:t>
                      </a:r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356,6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347,6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-133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"Первомайское"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892,4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81,4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-401,8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485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566,4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Субуктуйское</a:t>
                      </a:r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210,7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128,3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Тамирское</a:t>
                      </a:r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1703,5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1316,6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386,9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-348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980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1390,9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Усть-Киранское</a:t>
                      </a:r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1806,6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1642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164,6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-752,1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1076,6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Усть-Кяхтинское</a:t>
                      </a:r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650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1659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1602,7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-609,8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506,3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Хоронхойское</a:t>
                      </a:r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1366,4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923,1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443,3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-166,7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605,3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Чикойское</a:t>
                      </a:r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166,6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124,3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-11,1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"</a:t>
                      </a:r>
                      <a:r>
                        <a:rPr lang="ru-RU" sz="10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Шарагольское</a:t>
                      </a:r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1910,4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1866,7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-1007,7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609,7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ГП "</a:t>
                      </a:r>
                      <a:r>
                        <a:rPr lang="ru-RU" sz="1000" b="1" i="0" u="none" strike="noStrike" dirty="0" err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Наушкинское</a:t>
                      </a:r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935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1680,8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1097,8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-97,4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243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 Кяхта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4370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16037,1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3544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7198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826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8839,1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-304,7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4117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1368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2749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12956,1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/>
              <a:t>Параметры бюджетов поселений  в разрезе муниципальных </a:t>
            </a:r>
            <a:r>
              <a:rPr lang="ru-RU" sz="1100" b="1" dirty="0"/>
              <a:t>образований  за 2017 год</a:t>
            </a:r>
            <a:endParaRPr lang="ru-RU" sz="11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80358708"/>
              </p:ext>
            </p:extLst>
          </p:nvPr>
        </p:nvGraphicFramePr>
        <p:xfrm>
          <a:off x="539552" y="908720"/>
          <a:ext cx="8029202" cy="5624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839"/>
                <a:gridCol w="1835715"/>
                <a:gridCol w="792088"/>
                <a:gridCol w="936104"/>
                <a:gridCol w="1008112"/>
                <a:gridCol w="864096"/>
                <a:gridCol w="1008112"/>
                <a:gridCol w="1224136"/>
              </a:tblGrid>
              <a:tr h="418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Налог.и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доходы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Уд.вес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н/н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дох. в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общих доходах </a:t>
                      </a: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расходы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</a:tr>
              <a:tr h="240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3=2+1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4=1/3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6=3-5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ctr"/>
                </a:tc>
              </a:tr>
              <a:tr h="2402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"Алтайское"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373,10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3 416,58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3 789,68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3 930,57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-140,89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</a:tr>
              <a:tr h="2402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"Большекударинское"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923,55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4 483,32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5 406,87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5 304,11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</a:tr>
              <a:tr h="2402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"Большелугское"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720,58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4 096,30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4 816,88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5 174,70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-357,82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</a:tr>
              <a:tr h="2402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"Зарянское"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369,08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2 235,00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2 604,08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2 671,05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-66,96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</a:tr>
              <a:tr h="2402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"Кударинское"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1 132,86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3 910,69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5 043,55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22,5%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5 228,22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-184,67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</a:tr>
              <a:tr h="2402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"Малокударинское"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556,52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2 359,59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2 916,11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3 106,69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-190,58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</a:tr>
              <a:tr h="2402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"Мурочинское"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266,80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2 696,05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2 962,85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3 391,42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-428,57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</a:tr>
              <a:tr h="2402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"Первомайское"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478,39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2 427,78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2 906,18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3 177,82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-271,65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</a:tr>
              <a:tr h="2402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Субуктуйское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329,56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2 149,15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2 478,70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2 522,36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-43,66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</a:tr>
              <a:tr h="3132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"Тамирское"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1 115,26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4 378,08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5 493,34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7 027,81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-1 534,47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</a:tr>
              <a:tr h="3132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"Усть-Киранское"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982,90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2 910,91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3 893,82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25,2%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5 005,03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-1 111,21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</a:tr>
              <a:tr h="3132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"Усть-Кяхтинское"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796,40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2 802,87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3 599,27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3 857,79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-258,52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</a:tr>
              <a:tr h="3132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"Хоронхойское"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1 643,28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4 285,64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5 928,92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6 282,52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-353,60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</a:tr>
              <a:tr h="3132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Чикойское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196,65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2 796,75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2 993,40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3 098,71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-105,31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</a:tr>
              <a:tr h="3132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"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Шарагольское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1 020,53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2 014,73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3 035,26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33,6%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3 312,08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-276,82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</a:tr>
              <a:tr h="3132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"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Наушкинское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6 844,39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3 390,22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10 234,61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10 514,04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-279,43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</a:tr>
              <a:tr h="26287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"Город Кяхта"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52 379,40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11 149,90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63 529,30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70 758,14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-7 228,83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/>
                </a:tc>
              </a:tr>
              <a:tr h="240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70 129,25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61 503,57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131 632,82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144 363,07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-12 730,24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06" marR="49706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206568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  <a:t>Численность, чел. в разрезе сельских и городских поселений, а так же доходы на 1 чел.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  <a:t> </a:t>
            </a:r>
            <a:endParaRPr lang="ru-RU" sz="2400" dirty="0"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214422"/>
          <a:ext cx="8112122" cy="464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274"/>
                <a:gridCol w="1636712"/>
                <a:gridCol w="1636712"/>
                <a:gridCol w="1636712"/>
                <a:gridCol w="1636712"/>
              </a:tblGrid>
              <a:tr h="50006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latin typeface="Times New Roman"/>
                        </a:rPr>
                        <a:t>Поселения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latin typeface="Times New Roman"/>
                        </a:rPr>
                        <a:t>Численность, чел.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latin typeface="Times New Roman"/>
                        </a:rPr>
                        <a:t>Всего доходы по поселениям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latin typeface="Times New Roman"/>
                        </a:rPr>
                        <a:t>Доходы на 1 чел. (</a:t>
                      </a:r>
                      <a:r>
                        <a:rPr lang="ru-RU" sz="1100" b="1" i="0" u="none" strike="noStrike" dirty="0" smtClean="0">
                          <a:latin typeface="Times New Roman"/>
                        </a:rPr>
                        <a:t>2017) 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latin typeface="Times New Roman"/>
                        </a:rPr>
                        <a:t>Доходы на 1 чел. (</a:t>
                      </a:r>
                      <a:r>
                        <a:rPr lang="ru-RU" sz="1100" b="1" i="0" u="none" strike="noStrike" dirty="0" smtClean="0">
                          <a:latin typeface="Times New Roman"/>
                        </a:rPr>
                        <a:t>2016) 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latin typeface="Times New Roman"/>
                        </a:rPr>
                        <a:t>Алтай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3889439,46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6253,118103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6884,83</a:t>
                      </a: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Большой</a:t>
                      </a:r>
                      <a:r>
                        <a:rPr lang="ru-RU" sz="1100" b="0" i="0" u="none" strike="noStrike" baseline="0" dirty="0" smtClean="0">
                          <a:latin typeface="Times New Roman"/>
                        </a:rPr>
                        <a:t> Луг</a:t>
                      </a:r>
                      <a:r>
                        <a:rPr lang="ru-RU" sz="1100" b="0" i="0" u="none" strike="noStrike" dirty="0" smtClean="0">
                          <a:latin typeface="Times New Roman"/>
                        </a:rPr>
                        <a:t> 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5 230 311,82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7029,989005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6119,34</a:t>
                      </a: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Большая</a:t>
                      </a:r>
                      <a:r>
                        <a:rPr lang="ru-RU" sz="1100" b="0" i="0" u="none" strike="noStrike" baseline="0" dirty="0" smtClean="0">
                          <a:latin typeface="Times New Roman"/>
                        </a:rPr>
                        <a:t> -Кудара</a:t>
                      </a:r>
                      <a:r>
                        <a:rPr lang="ru-RU" sz="1100" b="0" i="0" u="none" strike="noStrike" dirty="0" smtClean="0">
                          <a:latin typeface="Times New Roman"/>
                        </a:rPr>
                        <a:t>  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5 410 225,42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3650,62444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3400,1</a:t>
                      </a: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latin typeface="Times New Roman"/>
                        </a:rPr>
                        <a:t>Заря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2 633 066,46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5674,712198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7745,01</a:t>
                      </a: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latin typeface="Times New Roman"/>
                        </a:rPr>
                        <a:t>Кудара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5 502 648,71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3869,654508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3722,7</a:t>
                      </a: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latin typeface="Times New Roman"/>
                        </a:rPr>
                        <a:t>Малая-Кудара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3 184 420,61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5737,694793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5283,94</a:t>
                      </a:r>
                    </a:p>
                  </a:txBody>
                  <a:tcPr marL="9525" marR="9525" marT="9525" marB="0" anchor="b"/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latin typeface="Times New Roman"/>
                        </a:rPr>
                        <a:t>Мурочи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3 264 286,81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7418,833659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8224,64</a:t>
                      </a:r>
                    </a:p>
                  </a:txBody>
                  <a:tcPr marL="9525" marR="9525" marT="9525" marB="0" anchor="b"/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latin typeface="Times New Roman"/>
                        </a:rPr>
                        <a:t>Первомайск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3 026 667,62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7780,636555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7637,45</a:t>
                      </a:r>
                    </a:p>
                  </a:txBody>
                  <a:tcPr marL="9525" marR="9525" marT="9525" marB="0" anchor="b"/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err="1">
                          <a:latin typeface="Times New Roman"/>
                        </a:rPr>
                        <a:t>Субуктуй</a:t>
                      </a:r>
                      <a:r>
                        <a:rPr lang="ru-RU" sz="1100" b="0" i="0" u="none" strike="noStrike" dirty="0">
                          <a:latin typeface="Times New Roman"/>
                        </a:rPr>
                        <a:t>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2 581 440,31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6636,093342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7844,17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latin typeface="Times New Roman"/>
                        </a:rPr>
                        <a:t>Тамир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6 342 603,79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5787,047254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5469,86</a:t>
                      </a:r>
                    </a:p>
                  </a:txBody>
                  <a:tcPr marL="9525" marR="9525" marT="9525" marB="0" anchor="b"/>
                </a:tc>
              </a:tr>
              <a:tr h="11240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latin typeface="Times New Roman"/>
                        </a:rPr>
                        <a:t>Усть-Киран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4 714 375,97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3053,352312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3446,61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latin typeface="Times New Roman"/>
                        </a:rPr>
                        <a:t>Усть-Кяхта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3 702 468,20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1985,237641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2417,04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latin typeface="Times New Roman"/>
                        </a:rPr>
                        <a:t>Хоронхой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6 468 968,64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3394,002434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2895,57</a:t>
                      </a:r>
                    </a:p>
                  </a:txBody>
                  <a:tcPr marL="9525" marR="9525" marT="9525" marB="0" anchor="b"/>
                </a:tc>
              </a:tr>
              <a:tr h="3811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latin typeface="Times New Roman"/>
                        </a:rPr>
                        <a:t>Чикой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3 193 670,27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4555,877703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5173,04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latin typeface="Times New Roman"/>
                        </a:rPr>
                        <a:t>Шарагол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3 169 360,52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3746,289031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3264,06</a:t>
                      </a:r>
                    </a:p>
                  </a:txBody>
                  <a:tcPr marL="9525" marR="9525" marT="9525" marB="0" anchor="b"/>
                </a:tc>
              </a:tr>
              <a:tr h="600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Наушки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12 118 426,20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4116,313247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1932,23</a:t>
                      </a:r>
                    </a:p>
                  </a:txBody>
                  <a:tcPr marL="9525" marR="9525" marT="9525" marB="0" anchor="b"/>
                </a:tc>
              </a:tr>
              <a:tr h="3525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Город</a:t>
                      </a:r>
                      <a:r>
                        <a:rPr lang="ru-RU" sz="1100" b="0" i="0" u="none" strike="noStrike" baseline="0" dirty="0" smtClean="0">
                          <a:latin typeface="Times New Roman"/>
                        </a:rPr>
                        <a:t> Кяхта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64 013 723,79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3191,749291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6118,09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latin typeface="Times New Roman"/>
                        </a:rPr>
                        <a:t> Итого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37465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138446104,6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070" y="260648"/>
            <a:ext cx="831929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Monotype Corsiva" pitchFamily="66" charset="0"/>
              </a:rPr>
              <a:t>Доходы бюджета – безвозмездные и безвозвратные поступления денежных средств в бюджет, за исключением средств являющихся источниками финансирования дефицита бюджета.</a:t>
            </a:r>
            <a:endParaRPr lang="ru-RU" sz="2000" b="1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42873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611560" y="3214662"/>
            <a:ext cx="2103052" cy="235747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3568" y="3214686"/>
            <a:ext cx="19596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Поступления от уплаты налогов, установленных Налоговым Кодексом РФ (НДФЛ, </a:t>
            </a:r>
            <a:r>
              <a:rPr lang="ru-RU" sz="1200" b="1" dirty="0" err="1" smtClean="0"/>
              <a:t>НИФЛ,НЗ,Акцизы</a:t>
            </a:r>
            <a:r>
              <a:rPr lang="ru-RU" sz="1200" b="1" dirty="0" smtClean="0"/>
              <a:t> по нефтепродуктам(городские поселения) и другие)</a:t>
            </a:r>
            <a:endParaRPr lang="ru-RU" sz="1200" b="1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143240" y="3298875"/>
            <a:ext cx="2731482" cy="235745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357950" y="3214686"/>
            <a:ext cx="2438416" cy="235745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3240" y="3214686"/>
            <a:ext cx="25088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Поступления от уплаты пошлин и сборов, установленных законодательством РФ (доходы от использования муниципального имущества, штрафы за нарушение законодательства и другое)</a:t>
            </a:r>
            <a:endParaRPr lang="ru-RU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00826" y="3429000"/>
            <a:ext cx="22665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Поступления от других бюджетов бюджетной системы : межбюджетные трансферты</a:t>
            </a:r>
            <a:endParaRPr lang="ru-RU" b="1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357158" y="2500306"/>
            <a:ext cx="2428892" cy="58102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Налоговые доходы 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3143240" y="2500306"/>
            <a:ext cx="2714644" cy="57150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Неналоговые доходы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6286512" y="2500306"/>
            <a:ext cx="2509854" cy="58102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Безвозмездные поступления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00232" y="1500174"/>
            <a:ext cx="4500594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071670" y="1500174"/>
            <a:ext cx="4357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Доходы бюджета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 rot="3256833">
            <a:off x="1476106" y="1812514"/>
            <a:ext cx="484632" cy="5728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8529012">
            <a:off x="6522129" y="1839407"/>
            <a:ext cx="484632" cy="5022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153950" y="2000239"/>
            <a:ext cx="484632" cy="3571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9831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Структура доходов поселений за 2017 год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40625347"/>
              </p:ext>
            </p:extLst>
          </p:nvPr>
        </p:nvGraphicFramePr>
        <p:xfrm>
          <a:off x="467544" y="1268760"/>
          <a:ext cx="8280920" cy="48833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4192"/>
                <a:gridCol w="1203211"/>
                <a:gridCol w="707771"/>
                <a:gridCol w="1061656"/>
                <a:gridCol w="707771"/>
                <a:gridCol w="778548"/>
                <a:gridCol w="707771"/>
              </a:tblGrid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поселения 2016г.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2017 года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поселения 2017г.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%,         2017/2016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пл.2017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уд.вес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общих доходах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00B0F0"/>
                    </a:solidFill>
                  </a:tcPr>
                </a:tc>
              </a:tr>
              <a:tr h="373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НАЛОГОВЫЕ И НЕНАЛОГОВЫЕ ДОХОДЫ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69 534,5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73350,7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70 129,2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92D050"/>
                    </a:solidFill>
                  </a:tcPr>
                </a:tc>
              </a:tr>
              <a:tr h="1903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налоговые доходы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57 541,9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59378,9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59 834,6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FFFF00"/>
                    </a:solidFill>
                  </a:tcPr>
                </a:tc>
              </a:tr>
              <a:tr h="2411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35 733,70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36827,1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38 137,00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</a:tr>
              <a:tr h="3733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нефтепродукты - всего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</a:tr>
              <a:tr h="1903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ЕСХН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</a:tr>
              <a:tr h="1903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17276,4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18133,2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16826,9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</a:tr>
              <a:tr h="1903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НИФЛ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1872,8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2243,7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</a:tr>
              <a:tr h="20670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неналоговые доходы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11 992,6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13971,8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10 294,6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>
                    <a:solidFill>
                      <a:srgbClr val="FFFF00"/>
                    </a:solidFill>
                  </a:tcPr>
                </a:tc>
              </a:tr>
              <a:tr h="2669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земли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1186,4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</a:tr>
              <a:tr h="1903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2115,4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5415,3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</a:tr>
              <a:tr h="373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им-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соц.найм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</a:tr>
              <a:tr h="39618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компенсация затрат)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</a:tr>
              <a:tr h="1903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5194,4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5194,4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</a:tr>
              <a:tr h="373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</a:tr>
              <a:tr h="5512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6" marR="8556" marT="855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94142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35719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  <a:t>Доходы поселений за 2017год</a:t>
            </a:r>
            <a:endParaRPr lang="ru-RU" sz="2400" dirty="0"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497918" cy="38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571472" y="4429132"/>
          <a:ext cx="7715303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50006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Monotype Corsiva" pitchFamily="66" charset="0"/>
                <a:cs typeface="Arial" pitchFamily="34" charset="0"/>
              </a:rPr>
              <a:t>Структура доходов поселений</a:t>
            </a:r>
            <a:endParaRPr lang="ru-RU" sz="2400" dirty="0">
              <a:solidFill>
                <a:srgbClr val="0070C0"/>
              </a:solidFill>
              <a:effectLst/>
              <a:latin typeface="Monotype Corsiva" pitchFamily="66" charset="0"/>
            </a:endParaRP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5500694" y="1142984"/>
            <a:ext cx="3031331" cy="739241"/>
          </a:xfrm>
          <a:prstGeom prst="rect">
            <a:avLst/>
          </a:prstGeom>
        </p:spPr>
        <p:txBody>
          <a:bodyPr/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Структура доходов городских поселений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57224" y="1142984"/>
            <a:ext cx="2786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Структура доходов сельских поселений</a:t>
            </a:r>
            <a:endParaRPr lang="ru-RU" sz="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28596" y="1785926"/>
          <a:ext cx="500066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929058" y="1643050"/>
          <a:ext cx="4786346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50006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Monotype Corsiva" pitchFamily="66" charset="0"/>
              </a:rPr>
              <a:t>Доля собственных доходов в бюджетах поселений</a:t>
            </a:r>
            <a:endParaRPr lang="ru-RU" sz="2400" dirty="0"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graphicFrame>
        <p:nvGraphicFramePr>
          <p:cNvPr id="12" name="Содержимое 7"/>
          <p:cNvGraphicFramePr>
            <a:graphicFrameLocks noGrp="1"/>
          </p:cNvGraphicFramePr>
          <p:nvPr>
            <p:ph sz="quarter" idx="4294967295"/>
          </p:nvPr>
        </p:nvGraphicFramePr>
        <p:xfrm>
          <a:off x="5357818" y="1928801"/>
          <a:ext cx="3357586" cy="3643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1071563"/>
          <a:ext cx="8183562" cy="528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2524</TotalTime>
  <Words>4675</Words>
  <Application>Microsoft Office PowerPoint</Application>
  <PresentationFormat>Экран (4:3)</PresentationFormat>
  <Paragraphs>2490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Аспект</vt:lpstr>
      <vt:lpstr>Слайд 1</vt:lpstr>
      <vt:lpstr>Слайд 2</vt:lpstr>
      <vt:lpstr>Исполнение бюджета поселений за 2017 год.</vt:lpstr>
      <vt:lpstr>Слайд 4</vt:lpstr>
      <vt:lpstr>Слайд 5</vt:lpstr>
      <vt:lpstr>Слайд 6</vt:lpstr>
      <vt:lpstr>Доходы поселений за 2017год</vt:lpstr>
      <vt:lpstr>Структура доходов поселений</vt:lpstr>
      <vt:lpstr>Доля собственных доходов в бюджетах поселений</vt:lpstr>
      <vt:lpstr>Структура собственных доходов сельских поселений</vt:lpstr>
      <vt:lpstr>Поступление НФДЛ за период с 2013-2017гг.</vt:lpstr>
      <vt:lpstr>Поступления по земельному налогу (ЗН)</vt:lpstr>
      <vt:lpstr>Доходы поселений по земельному налогу</vt:lpstr>
      <vt:lpstr>Задолженность по земельному налогу (ЗН)</vt:lpstr>
      <vt:lpstr>Поступления по налогу на имущество физических  (НИФЛ)</vt:lpstr>
      <vt:lpstr>Доходы поселений по налогу на имущество физических лиц</vt:lpstr>
      <vt:lpstr>Задолженность по налогу на имущество физических лиц (НИФЛ)</vt:lpstr>
      <vt:lpstr>Слайд 18</vt:lpstr>
      <vt:lpstr>Группы поселений по проценту исполнения плана доходов на 2017 год по земельному налогу</vt:lpstr>
      <vt:lpstr>Группы поселений по проценту исполнения плана доходов на 2017 год по земельному налогу</vt:lpstr>
      <vt:lpstr>Слайд 21</vt:lpstr>
      <vt:lpstr>Слайд 22</vt:lpstr>
      <vt:lpstr>Расходы  сельских поселений  с 2014-2017 гг.</vt:lpstr>
      <vt:lpstr>Расходы  городских поселений за период 2014-2017 гг.</vt:lpstr>
      <vt:lpstr>Заработная плата глав и аппарата за период с 2015-2017 г</vt:lpstr>
      <vt:lpstr>Расчет на содержание ОМСУ и Главы на 1 жителя</vt:lpstr>
      <vt:lpstr>Доля расходов по разделу «Культура, кинематография» в общей сумме расходов поселения в 2017 г.</vt:lpstr>
      <vt:lpstr>Доля расходов по разделу «Жилищно-коммунальное хозяйство» в общей сумме расходов поселения в 2017 г.</vt:lpstr>
      <vt:lpstr>Доля расходов по разделу «Социальная политика» в общей сумме расходов поселений в 2017 г.</vt:lpstr>
      <vt:lpstr>Доля расходов по разделу «Физическая культура и спорт» в общей сумме расходов поселения в 2017 г.</vt:lpstr>
      <vt:lpstr>Информация по ТОС с 2014-2018 гг.</vt:lpstr>
      <vt:lpstr>Анализ деятельности культурно-досуговых учреждений 2016-2017 г.г.</vt:lpstr>
      <vt:lpstr>Информация о работе библиотек Кяхтинского района 2016,2017 г.</vt:lpstr>
      <vt:lpstr>Ремонт  сельских библиотек в  2017 г.</vt:lpstr>
      <vt:lpstr>Экономические показатели</vt:lpstr>
      <vt:lpstr>Информация по ДОУ, ООШ, СОШ</vt:lpstr>
      <vt:lpstr>Слайд 37</vt:lpstr>
      <vt:lpstr>Слайд 38</vt:lpstr>
      <vt:lpstr>Слайд 39</vt:lpstr>
      <vt:lpstr>Численность, чел. в разрезе сельских и городских поселений, а так же доходы на 1 чел.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Ханда Ивановна</dc:creator>
  <cp:lastModifiedBy>Ханда Ивановна</cp:lastModifiedBy>
  <cp:revision>248</cp:revision>
  <cp:lastPrinted>2018-04-20T02:43:40Z</cp:lastPrinted>
  <dcterms:created xsi:type="dcterms:W3CDTF">2017-02-28T01:51:11Z</dcterms:created>
  <dcterms:modified xsi:type="dcterms:W3CDTF">2018-04-20T06:02:56Z</dcterms:modified>
</cp:coreProperties>
</file>