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72" r:id="rId9"/>
    <p:sldId id="273" r:id="rId10"/>
    <p:sldId id="274" r:id="rId11"/>
    <p:sldId id="263" r:id="rId12"/>
    <p:sldId id="271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73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3F34-207B-489B-8031-9199C654DD9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040F38-5DF1-4FEA-B10C-53679672E3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3F34-207B-489B-8031-9199C654DD9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040F38-5DF1-4FEA-B10C-53679672E3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3F34-207B-489B-8031-9199C654DD9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040F38-5DF1-4FEA-B10C-53679672E3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3F34-207B-489B-8031-9199C654DD9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040F38-5DF1-4FEA-B10C-53679672E3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3F34-207B-489B-8031-9199C654DD9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040F38-5DF1-4FEA-B10C-53679672E3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3F34-207B-489B-8031-9199C654DD9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040F38-5DF1-4FEA-B10C-53679672E3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3F34-207B-489B-8031-9199C654DD9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040F38-5DF1-4FEA-B10C-53679672E3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3F34-207B-489B-8031-9199C654DD9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040F38-5DF1-4FEA-B10C-53679672E3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3F34-207B-489B-8031-9199C654DD9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040F38-5DF1-4FEA-B10C-53679672E3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3F34-207B-489B-8031-9199C654DD9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040F38-5DF1-4FEA-B10C-53679672E3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3F34-207B-489B-8031-9199C654DD9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040F38-5DF1-4FEA-B10C-53679672E38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3583F34-207B-489B-8031-9199C654DD9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1040F38-5DF1-4FEA-B10C-53679672E3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aboutme.ru/zdorove/spravochnik/slovar-medicinskih-terminov/virus/" TargetMode="External"/><Relationship Id="rId2" Type="http://schemas.openxmlformats.org/officeDocument/2006/relationships/hyperlink" Target="https://medaboutme.ru/obraz-zhizni/publikacii/stati/profilaktika/17_samykh_gryaznykh_predmetov_v_vashey_kvarti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aboutme.ru/zdorove/spravochnik/slovar-medicinskih-terminov/parazit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medaboutme.ru/zdorove/spravochnik/slovar-medicinskih-terminov/lyamblioz/" TargetMode="External"/><Relationship Id="rId3" Type="http://schemas.openxmlformats.org/officeDocument/2006/relationships/hyperlink" Target="https://medaboutme.ru/zdorove/spravochnik/bolezni/orvi/" TargetMode="External"/><Relationship Id="rId7" Type="http://schemas.openxmlformats.org/officeDocument/2006/relationships/hyperlink" Target="https://medaboutme.ru/zdorove/spravochnik/bolezni/bryushnoy_tif_/" TargetMode="External"/><Relationship Id="rId2" Type="http://schemas.openxmlformats.org/officeDocument/2006/relationships/hyperlink" Target="https://medaboutme.ru/zdorove/spravochnik/bolezni/grip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aboutme.ru/zdorove/spravochnik/bolezni/ostraya_dizenteriya/" TargetMode="External"/><Relationship Id="rId5" Type="http://schemas.openxmlformats.org/officeDocument/2006/relationships/hyperlink" Target="https://medaboutme.ru/mat-i-ditya/publikacii/stati/razvitie_ditey/rebenok_v_mire_zhivotnykh/" TargetMode="External"/><Relationship Id="rId4" Type="http://schemas.openxmlformats.org/officeDocument/2006/relationships/hyperlink" Target="https://medaboutme.ru/mat-i-ditya/publikacii/stati/detskie_bolezni/vidy_konyunktivita_sovety_pediatr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286808" cy="3171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15 октября 2017 г</a:t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</a:rPr>
              <a:t>Всемирный день чистых рук</a:t>
            </a:r>
            <a:endParaRPr lang="ru-RU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 descr="http://xn--90abehaphg9azae1jc.xn--p1ai/sites/default/files/styles/large/public/field/image/i%20%2815%29.jpg?itok=3qsYI4w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13952"/>
            <a:ext cx="5929354" cy="2884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images.myshared.ru/19/1201971/slide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6"/>
            <a:ext cx="9144000" cy="700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01122" cy="5786478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000" b="1" dirty="0" smtClean="0"/>
              <a:t>Энтеровирусные инфекции (ЭВИ)</a:t>
            </a:r>
            <a:r>
              <a:rPr lang="ru-RU" sz="2000" dirty="0" smtClean="0"/>
              <a:t> – группа острых заболеваний, вызываемых </a:t>
            </a:r>
            <a:r>
              <a:rPr lang="ru-RU" sz="2000" dirty="0" err="1" smtClean="0"/>
              <a:t>энтеровирусами</a:t>
            </a:r>
            <a:r>
              <a:rPr lang="ru-RU" sz="2000" dirty="0" smtClean="0"/>
              <a:t> (кишечными вирусами), которые характеризуются многообразием клинических проявлений от </a:t>
            </a:r>
            <a:r>
              <a:rPr lang="ru-RU" sz="2000" dirty="0" err="1" smtClean="0"/>
              <a:t>вирусоносительства</a:t>
            </a:r>
            <a:r>
              <a:rPr lang="ru-RU" sz="2000" dirty="0" smtClean="0"/>
              <a:t> и легких лихорадочных состояний до серозных вирусных менингитов. </a:t>
            </a:r>
          </a:p>
          <a:p>
            <a:pPr marL="0" indent="457200" algn="just">
              <a:buNone/>
            </a:pPr>
            <a:r>
              <a:rPr lang="ru-RU" sz="2000" dirty="0" smtClean="0"/>
              <a:t>Энтеровирусной </a:t>
            </a:r>
            <a:r>
              <a:rPr lang="ru-RU" sz="2000" dirty="0" smtClean="0"/>
              <a:t>инфекцией можно заразиться при не соблюдении правил личной гигиены (через грязные руки), при употреблении зараженной воды или пищи, а также при непосредственном контакте с зараженными предметами. </a:t>
            </a:r>
          </a:p>
          <a:p>
            <a:pPr marL="0" indent="457200" algn="just">
              <a:buNone/>
            </a:pPr>
            <a:r>
              <a:rPr lang="ru-RU" sz="2000" dirty="0" smtClean="0"/>
              <a:t>Источником инфекции является больной человек или вирусоноситель. </a:t>
            </a:r>
            <a:r>
              <a:rPr lang="ru-RU" sz="2000" dirty="0" smtClean="0"/>
              <a:t>Для заражения необходимо незначительное количество вируса. </a:t>
            </a:r>
          </a:p>
          <a:p>
            <a:pPr marL="0" indent="457200" algn="just">
              <a:buNone/>
            </a:pPr>
            <a:r>
              <a:rPr lang="ru-RU" sz="2000" dirty="0" smtClean="0"/>
              <a:t>Заболевание </a:t>
            </a:r>
            <a:r>
              <a:rPr lang="ru-RU" sz="2000" dirty="0" smtClean="0"/>
              <a:t>начинается остро, отмечается повышение температуры до 39-40 градусов, уже на 1–2-й день с момента заболевания появляются </a:t>
            </a:r>
            <a:r>
              <a:rPr lang="ru-RU" sz="2000" dirty="0" err="1" smtClean="0"/>
              <a:t>менингиальные</a:t>
            </a:r>
            <a:r>
              <a:rPr lang="ru-RU" sz="2000" dirty="0" smtClean="0"/>
              <a:t> симптомы – головная боль, ригидность затылочных мышц, рвота. У части пациентов отмечается потеря аппетита, диарея, сыпь, боли в мышцах. При появлении симптомов заболевания необходимо сразу обратиться к врачу.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6572272"/>
          </a:xfrm>
        </p:spPr>
        <p:txBody>
          <a:bodyPr>
            <a:normAutofit fontScale="70000" lnSpcReduction="20000"/>
          </a:bodyPr>
          <a:lstStyle/>
          <a:p>
            <a:pPr marL="0" indent="528638" algn="just">
              <a:buNone/>
            </a:pPr>
            <a:r>
              <a:rPr lang="ru-RU" sz="3200" b="1" dirty="0" smtClean="0"/>
              <a:t>Для </a:t>
            </a:r>
            <a:r>
              <a:rPr lang="ru-RU" sz="3200" b="1" dirty="0" smtClean="0"/>
              <a:t>профилактики энтеровирусной инфекции необходимо соблюдать правила личной гигиены</a:t>
            </a:r>
            <a:r>
              <a:rPr lang="ru-RU" sz="3200" dirty="0" smtClean="0"/>
              <a:t> – тщательно мыть руки после посещения туалета, возвращения с улицы, а также перед приготовлением и употреблением пищи. </a:t>
            </a:r>
          </a:p>
          <a:p>
            <a:pPr marL="0" indent="528638" algn="just">
              <a:buNone/>
            </a:pPr>
            <a:r>
              <a:rPr lang="ru-RU" sz="3200" dirty="0" smtClean="0"/>
              <a:t>Учитывая способность </a:t>
            </a:r>
            <a:r>
              <a:rPr lang="ru-RU" sz="3200" dirty="0" err="1" smtClean="0"/>
              <a:t>энтеровируса</a:t>
            </a:r>
            <a:r>
              <a:rPr lang="ru-RU" sz="3200" dirty="0" smtClean="0"/>
              <a:t> долгое время сохранятся в воде, </a:t>
            </a:r>
            <a:r>
              <a:rPr lang="ru-RU" sz="3200" u="sng" dirty="0" smtClean="0"/>
              <a:t>необходимо использовать для питья только кипяченую или </a:t>
            </a:r>
            <a:r>
              <a:rPr lang="ru-RU" sz="3200" u="sng" dirty="0" err="1" smtClean="0"/>
              <a:t>бутилированную</a:t>
            </a:r>
            <a:r>
              <a:rPr lang="ru-RU" sz="3200" u="sng" dirty="0" smtClean="0"/>
              <a:t> воду.</a:t>
            </a:r>
            <a:r>
              <a:rPr lang="ru-RU" sz="3200" dirty="0" smtClean="0"/>
              <a:t> </a:t>
            </a:r>
          </a:p>
          <a:p>
            <a:pPr marL="0" indent="528638" algn="just">
              <a:buNone/>
            </a:pPr>
            <a:r>
              <a:rPr lang="ru-RU" sz="3200" dirty="0" smtClean="0"/>
              <a:t>Фрукты, ягоды и овощи перед употреблением необходимо тщательно мыть с применением щетки под проточной водой и с последующим ополаскиванием кипятком.   </a:t>
            </a:r>
          </a:p>
          <a:p>
            <a:pPr marL="0" indent="528638" algn="just">
              <a:buNone/>
            </a:pPr>
            <a:r>
              <a:rPr lang="ru-RU" sz="3200" dirty="0" smtClean="0"/>
              <a:t>Во время загородных поездок не следует употреблять сырую воду из неизвестных источников, колодцев и открытых водоемов, для приема пищи необходимо использовать индивидуальную посуду или посуду одноразового применения. </a:t>
            </a:r>
          </a:p>
          <a:p>
            <a:pPr marL="0" indent="528638" algn="just">
              <a:buNone/>
            </a:pPr>
            <a:r>
              <a:rPr lang="ru-RU" sz="3200" dirty="0" smtClean="0"/>
              <a:t>Купаться только в официально разрешенных местах, при купании стараться не заглатывать воду. </a:t>
            </a:r>
          </a:p>
          <a:p>
            <a:pPr marL="0" indent="528638" algn="just">
              <a:buNone/>
            </a:pPr>
            <a:r>
              <a:rPr lang="ru-RU" sz="3200" dirty="0" smtClean="0"/>
              <a:t>Не приобретать продукты у частных лиц и в неустановленных для торговли местах. </a:t>
            </a:r>
          </a:p>
          <a:p>
            <a:pPr marL="0" indent="528638" algn="just">
              <a:buNone/>
            </a:pPr>
            <a:r>
              <a:rPr lang="ru-RU" sz="3200" dirty="0" smtClean="0"/>
              <a:t>Вакцины для профилактики энтеровирусной инфекции не существует.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01122" cy="6072230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000" b="1" dirty="0" smtClean="0"/>
              <a:t>Дизентерия </a:t>
            </a:r>
            <a:r>
              <a:rPr lang="ru-RU" sz="2000" dirty="0" smtClean="0"/>
              <a:t>- острая бактериальная кишечная инфекция. Источником инфекции являются больные дизентерией, а также бактерионосители (больные, переболевшие дизентерией и продолжающие выделять микробов, несмотря на видимое выздоровление).</a:t>
            </a:r>
          </a:p>
          <a:p>
            <a:pPr marL="0" indent="457200" algn="just">
              <a:buNone/>
            </a:pPr>
            <a:r>
              <a:rPr lang="ru-RU" sz="2000" dirty="0" smtClean="0"/>
              <a:t>Возбудитель выделяется из организма больного или носителя с фекальными массами и различными способами попадает в рот.</a:t>
            </a:r>
          </a:p>
          <a:p>
            <a:pPr marL="0" indent="457200" algn="just">
              <a:buNone/>
            </a:pPr>
            <a:r>
              <a:rPr lang="ru-RU" sz="2000" dirty="0" smtClean="0"/>
              <a:t>Большую  роль в передаче инфекции играют руки как больного, так и здорового человека. Поэтому дизентерия получила название «болезни грязных рук». Больной своими загрязненными руками может инфицировать различные предметы: посуду, игрушки, дверные ручки, полотенце и т. д. Здоровый ребенок, берясь за эти предметы или касаясь белья, </a:t>
            </a:r>
          </a:p>
          <a:p>
            <a:pPr marL="0" indent="457200" algn="just">
              <a:buNone/>
            </a:pPr>
            <a:r>
              <a:rPr lang="ru-RU" sz="2000" dirty="0" smtClean="0"/>
              <a:t>Инкубационный период длится от 1 до 7 </a:t>
            </a:r>
            <a:r>
              <a:rPr lang="ru-RU" sz="2000" dirty="0" smtClean="0"/>
              <a:t>дней</a:t>
            </a:r>
            <a:r>
              <a:rPr lang="ru-RU" sz="2000" dirty="0" smtClean="0"/>
              <a:t>.  Заболевание начинается остро (в течение нескольких часов) и проявляется симптомами общей интоксикации - повышение температуры тела (38-39 С), озноб, чувство жара.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0416"/>
          </a:xfrm>
        </p:spPr>
        <p:txBody>
          <a:bodyPr>
            <a:normAutofit fontScale="77500" lnSpcReduction="20000"/>
          </a:bodyPr>
          <a:lstStyle/>
          <a:p>
            <a:pPr marL="0" indent="457200" algn="just">
              <a:buNone/>
            </a:pPr>
            <a:r>
              <a:rPr lang="ru-RU" b="1" dirty="0" smtClean="0"/>
              <a:t>Правила профилактики дизентерии просты:</a:t>
            </a:r>
          </a:p>
          <a:p>
            <a:pPr marL="0" indent="457200" algn="just">
              <a:buNone/>
            </a:pPr>
            <a:r>
              <a:rPr lang="ru-RU" dirty="0" smtClean="0"/>
              <a:t>1)    соблюдать правила личной гигиены, мыть руки после улицы, посещения туалета, перед приёмом пищи.</a:t>
            </a:r>
          </a:p>
          <a:p>
            <a:pPr marL="0" indent="457200" algn="just">
              <a:buNone/>
            </a:pPr>
            <a:r>
              <a:rPr lang="ru-RU" dirty="0" smtClean="0"/>
              <a:t>2)    не покупать продукты в местах стихийной торговли, при приобретении скоропортящихся продуктов обращать внимание на сроки годности и условия хранения;</a:t>
            </a:r>
          </a:p>
          <a:p>
            <a:pPr marL="0" indent="457200" algn="just">
              <a:buNone/>
            </a:pPr>
            <a:r>
              <a:rPr lang="ru-RU" dirty="0" smtClean="0"/>
              <a:t>3)    не употреблять в пищу продукты с истекшим сроком годности и хранившиеся вне холодильника;</a:t>
            </a:r>
          </a:p>
          <a:p>
            <a:pPr marL="0" indent="457200" algn="just">
              <a:buNone/>
            </a:pPr>
            <a:r>
              <a:rPr lang="ru-RU" dirty="0" smtClean="0"/>
              <a:t>4)       пить только кипяченую или </a:t>
            </a:r>
            <a:r>
              <a:rPr lang="ru-RU" dirty="0" err="1" smtClean="0"/>
              <a:t>бутилированную</a:t>
            </a:r>
            <a:r>
              <a:rPr lang="ru-RU" dirty="0" smtClean="0"/>
              <a:t> воду;</a:t>
            </a:r>
          </a:p>
          <a:p>
            <a:pPr marL="0" indent="457200" algn="just">
              <a:buNone/>
            </a:pPr>
            <a:r>
              <a:rPr lang="ru-RU" dirty="0" smtClean="0"/>
              <a:t>5)    тщательно мыть овощи, фрукты под проточной водой и ополаскивать кипяченой водой.</a:t>
            </a:r>
          </a:p>
          <a:p>
            <a:pPr marL="0" indent="457200" algn="just">
              <a:buNone/>
            </a:pPr>
            <a:r>
              <a:rPr lang="ru-RU" dirty="0" smtClean="0"/>
              <a:t>6) при появлении первых признаков заболевания немедленно обращаться за медицинской </a:t>
            </a:r>
            <a:r>
              <a:rPr lang="ru-RU" dirty="0" smtClean="0"/>
              <a:t>помощью.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/>
          </a:bodyPr>
          <a:lstStyle/>
          <a:p>
            <a:pPr marL="0" indent="708025" algn="just">
              <a:buNone/>
            </a:pPr>
            <a:r>
              <a:rPr lang="ru-RU" dirty="0" smtClean="0"/>
              <a:t>    </a:t>
            </a:r>
          </a:p>
          <a:p>
            <a:pPr marL="0" indent="708025" algn="ctr">
              <a:buNone/>
            </a:pPr>
            <a:r>
              <a:rPr lang="ru-RU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«Всемирный день чистых рук</a:t>
            </a:r>
            <a:r>
              <a:rPr lang="ru-RU" b="1" dirty="0" smtClean="0">
                <a:solidFill>
                  <a:srgbClr val="FF0000"/>
                </a:solidFill>
              </a:rPr>
              <a:t>»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i="1" dirty="0" err="1"/>
              <a:t>Global</a:t>
            </a:r>
            <a:r>
              <a:rPr lang="ru-RU" i="1" dirty="0"/>
              <a:t> </a:t>
            </a:r>
            <a:r>
              <a:rPr lang="ru-RU" i="1" dirty="0" err="1"/>
              <a:t>Handwashing</a:t>
            </a:r>
            <a:r>
              <a:rPr lang="ru-RU" i="1" dirty="0"/>
              <a:t> </a:t>
            </a:r>
            <a:r>
              <a:rPr lang="ru-RU" i="1" dirty="0" err="1"/>
              <a:t>Day</a:t>
            </a:r>
            <a:r>
              <a:rPr lang="ru-RU" dirty="0"/>
              <a:t>) проводится ежегодно с 2008 </a:t>
            </a:r>
            <a:r>
              <a:rPr lang="ru-RU" dirty="0" smtClean="0"/>
              <a:t>года. </a:t>
            </a:r>
          </a:p>
          <a:p>
            <a:pPr marL="0" indent="708025" algn="ctr">
              <a:buNone/>
            </a:pPr>
            <a:r>
              <a:rPr lang="ru-RU" dirty="0" smtClean="0"/>
              <a:t>Идея </a:t>
            </a:r>
            <a:r>
              <a:rPr lang="ru-RU" dirty="0"/>
              <a:t>столь необычной даты принадлежит Генеральной </a:t>
            </a:r>
            <a:r>
              <a:rPr lang="ru-RU" dirty="0" smtClean="0"/>
              <a:t>Ассамблее </a:t>
            </a:r>
            <a:r>
              <a:rPr lang="ru-RU" dirty="0"/>
              <a:t>ООН совместно с Детским фондом ЮНИСЕФ и Всемирной организацией здравоохранения. </a:t>
            </a:r>
            <a:endParaRPr lang="ru-RU" dirty="0" smtClean="0"/>
          </a:p>
        </p:txBody>
      </p:sp>
      <p:pic>
        <p:nvPicPr>
          <p:cNvPr id="5" name="Picture 2" descr="http://www.spressclub.ru/static/spressclub/1486/74ecdf4cc3e0415fdcdab1b125a1ae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4357694"/>
            <a:ext cx="2476517" cy="1857388"/>
          </a:xfrm>
          <a:prstGeom prst="rect">
            <a:avLst/>
          </a:prstGeom>
          <a:noFill/>
        </p:spPr>
      </p:pic>
      <p:pic>
        <p:nvPicPr>
          <p:cNvPr id="6" name="Picture 4" descr="https://yt3.ggpht.com/-GPNAC-ch1T8/AAAAAAAAAAI/AAAAAAAAAAA/pFvwUunPifc/s900-c-k-no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357694"/>
            <a:ext cx="2143140" cy="2000264"/>
          </a:xfrm>
          <a:prstGeom prst="rect">
            <a:avLst/>
          </a:prstGeom>
          <a:noFill/>
        </p:spPr>
      </p:pic>
      <p:pic>
        <p:nvPicPr>
          <p:cNvPr id="10246" name="Picture 6" descr="http://youthfederation.ru/wp-content/uploads/2013/01/6371694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357694"/>
            <a:ext cx="2423891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i="1" dirty="0" smtClean="0">
                <a:solidFill>
                  <a:srgbClr val="FF0000"/>
                </a:solidFill>
              </a:rPr>
              <a:t>Чистые руки спасают жизнь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85926"/>
            <a:ext cx="8183880" cy="421484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- д</a:t>
            </a:r>
            <a:r>
              <a:rPr lang="ru-RU" dirty="0" smtClean="0"/>
              <a:t>евиз Всемирного дня чистых рук.</a:t>
            </a:r>
          </a:p>
          <a:p>
            <a:pPr algn="ctr">
              <a:buFontTx/>
              <a:buChar char="-"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Цель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привлечь общественность к участию в изменении привычек, показать, как простое мытье рук водой с мылом помогает эффективно бороться с гепатитом и дизентерией, предотвратить острые респираторные заболевания (ОРЗ) и другие многочисленные болезни.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Знаете ли вы, что: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500570"/>
            <a:ext cx="8229600" cy="150019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3800" dirty="0" smtClean="0"/>
              <a:t>- </a:t>
            </a:r>
            <a:r>
              <a:rPr lang="ru-RU" sz="3800" dirty="0"/>
              <a:t>на наших руках от кончиков пальцев до локтей может находиться  </a:t>
            </a:r>
            <a:r>
              <a:rPr lang="ru-RU" sz="3800" dirty="0" smtClean="0"/>
              <a:t>от </a:t>
            </a:r>
            <a:r>
              <a:rPr lang="ru-RU" sz="3800" dirty="0"/>
              <a:t>2 млн. до 140 млн. бактерий; </a:t>
            </a:r>
          </a:p>
          <a:p>
            <a:pPr algn="just">
              <a:buNone/>
            </a:pPr>
            <a:r>
              <a:rPr lang="ru-RU" sz="3800" dirty="0"/>
              <a:t> </a:t>
            </a:r>
          </a:p>
          <a:p>
            <a:endParaRPr lang="ru-RU" dirty="0"/>
          </a:p>
        </p:txBody>
      </p:sp>
      <p:sp>
        <p:nvSpPr>
          <p:cNvPr id="15362" name="AutoShape 2" descr="https://cbll.dp.ua/wp-content/uploads/2017/07/infekcionnui-kontrol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cbll.dp.ua/wp-content/uploads/2017/07/infekcionnui-kontrol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cbll.dp.ua/wp-content/uploads/2017/07/infekcionnui-kontrol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Содержимое 3" descr="infekcionnui-kontrol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500174"/>
            <a:ext cx="3286148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- на руках бактерии и микробы могут оставаться живыми до 3 часов; </a:t>
            </a:r>
          </a:p>
          <a:p>
            <a:endParaRPr lang="ru-RU" dirty="0"/>
          </a:p>
        </p:txBody>
      </p:sp>
      <p:pic>
        <p:nvPicPr>
          <p:cNvPr id="4" name="Содержимое 5" descr="микроб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928802"/>
            <a:ext cx="4042302" cy="418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643446"/>
            <a:ext cx="8183880" cy="161620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- мокрые руки передают в 1000 раз больше бактерий, чем сухие; </a:t>
            </a:r>
          </a:p>
          <a:p>
            <a:endParaRPr lang="ru-RU" dirty="0"/>
          </a:p>
        </p:txBody>
      </p:sp>
      <p:sp>
        <p:nvSpPr>
          <p:cNvPr id="16386" name="AutoShape 2" descr="https://cbll.dp.ua/wp-content/uploads/2017/07/infekcionnui-kontrol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Содержимое 7" descr="han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928670"/>
            <a:ext cx="5000660" cy="3651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/>
              <a:t>- под часами или браслетом на руке прячутся миллионы бактерий, а под обручальным кольцом может быть больше бактерий, чем жителей во всей Европе!</a:t>
            </a:r>
          </a:p>
          <a:p>
            <a:endParaRPr lang="ru-RU" dirty="0"/>
          </a:p>
        </p:txBody>
      </p:sp>
      <p:pic>
        <p:nvPicPr>
          <p:cNvPr id="32770" name="Picture 2" descr="http://glory-day.ru/wp-content/uploads/2016/06/wpid-10-samyh-populyarnyh-sposobov-sfotografirovat-kol-ca-na-svad-be_i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500306"/>
            <a:ext cx="4762448" cy="3173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13292"/>
          </a:xfrm>
        </p:spPr>
        <p:txBody>
          <a:bodyPr>
            <a:normAutofit fontScale="92500" lnSpcReduction="20000"/>
          </a:bodyPr>
          <a:lstStyle/>
          <a:p>
            <a:pPr marL="0" indent="552450" algn="just">
              <a:buNone/>
            </a:pPr>
            <a:r>
              <a:rPr lang="ru-RU" dirty="0" smtClean="0"/>
              <a:t>Без развитых кистей рук человек не смог бы покорить природу, мы выполняем ими рабочие обязанности, держа инструменты от компьютерной мышки до перфоратора, открываем двери, поворачиваем руль автомобиля и переключаем передачи, берем продукты и столовые приборы. За день рука человека контактирует с десятками и сотнями самых разных </a:t>
            </a:r>
            <a:r>
              <a:rPr lang="ru-RU" dirty="0" smtClean="0">
                <a:solidFill>
                  <a:srgbClr val="FF0000"/>
                </a:solidFill>
                <a:hlinkClick r:id="rId2"/>
              </a:rPr>
              <a:t>поверхностей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> Если не мыть руки вовремя, скапливающиеся на их коже болезнетворные бактерии, </a:t>
            </a:r>
            <a:r>
              <a:rPr lang="ru-RU" dirty="0" smtClean="0">
                <a:hlinkClick r:id="rId3"/>
              </a:rPr>
              <a:t>вирусы</a:t>
            </a:r>
            <a:r>
              <a:rPr lang="ru-RU" dirty="0" smtClean="0"/>
              <a:t>, яйца </a:t>
            </a:r>
            <a:r>
              <a:rPr lang="ru-RU" dirty="0" smtClean="0">
                <a:hlinkClick r:id="rId4"/>
              </a:rPr>
              <a:t>паразитов</a:t>
            </a:r>
            <a:r>
              <a:rPr lang="ru-RU" dirty="0" smtClean="0"/>
              <a:t> легко могут попасть в наш организм и вызвать его заражение.</a:t>
            </a:r>
          </a:p>
          <a:p>
            <a:pPr marL="0" indent="552450" algn="just">
              <a:buNone/>
            </a:pPr>
            <a:r>
              <a:rPr lang="ru-RU" dirty="0" smtClean="0"/>
              <a:t>Какие болезни передаются через грязные руки чаще всего и как с ними бороться?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501122" cy="5715016"/>
          </a:xfrm>
        </p:spPr>
        <p:txBody>
          <a:bodyPr>
            <a:normAutofit fontScale="47500" lnSpcReduction="20000"/>
          </a:bodyPr>
          <a:lstStyle/>
          <a:p>
            <a:pPr marL="0" indent="528638" algn="just">
              <a:buNone/>
            </a:pPr>
            <a:r>
              <a:rPr lang="ru-RU" sz="3300" b="1" dirty="0" smtClean="0"/>
              <a:t>ОРВИ и </a:t>
            </a:r>
            <a:r>
              <a:rPr lang="ru-RU" sz="3300" b="1" dirty="0" smtClean="0"/>
              <a:t>грипп. </a:t>
            </a:r>
            <a:r>
              <a:rPr lang="ru-RU" sz="3300" dirty="0" smtClean="0"/>
              <a:t>Несмотря </a:t>
            </a:r>
            <a:r>
              <a:rPr lang="ru-RU" sz="3300" dirty="0" smtClean="0"/>
              <a:t>на то, что всем известный </a:t>
            </a:r>
            <a:r>
              <a:rPr lang="ru-RU" sz="3300" dirty="0" smtClean="0">
                <a:hlinkClick r:id="rId2"/>
              </a:rPr>
              <a:t>грипп</a:t>
            </a:r>
            <a:r>
              <a:rPr lang="ru-RU" sz="3300" dirty="0" smtClean="0"/>
              <a:t> и другие </a:t>
            </a:r>
            <a:r>
              <a:rPr lang="ru-RU" sz="3300" dirty="0" smtClean="0">
                <a:hlinkClick r:id="rId3"/>
              </a:rPr>
              <a:t>ОРВИ</a:t>
            </a:r>
            <a:r>
              <a:rPr lang="ru-RU" sz="3300" dirty="0" smtClean="0"/>
              <a:t> распространяются обычно воздушно-капельным путем, риск заражения через грязные руки не менее серьезен. </a:t>
            </a:r>
          </a:p>
          <a:p>
            <a:pPr marL="0" indent="528638" algn="just">
              <a:buNone/>
            </a:pPr>
            <a:r>
              <a:rPr lang="ru-RU" sz="3300" b="1" dirty="0" smtClean="0"/>
              <a:t>Конъюнктивит</a:t>
            </a:r>
            <a:r>
              <a:rPr lang="ru-RU" sz="3300" dirty="0" smtClean="0"/>
              <a:t> — это заболевание слизистой оболочки органов зрения, характеризующееся покраснением глаза, начавшимся слезотечением, боязнью яркого света, зудом. Большая часть случаев острого конъюнктивита приходится </a:t>
            </a:r>
            <a:r>
              <a:rPr lang="ru-RU" sz="3300" dirty="0" smtClean="0">
                <a:hlinkClick r:id="rId4"/>
              </a:rPr>
              <a:t>на детей</a:t>
            </a:r>
            <a:r>
              <a:rPr lang="ru-RU" sz="3300" dirty="0" smtClean="0"/>
              <a:t>, которые общаются и совместно играют в больших компаниях. Поэтому строго предупредите своего ребенка, чтобы он не тер глаза грязными руками, даже если почувствовал зуд. </a:t>
            </a:r>
          </a:p>
          <a:p>
            <a:pPr marL="0" indent="528638" algn="just">
              <a:buNone/>
            </a:pPr>
            <a:r>
              <a:rPr lang="ru-RU" sz="3300" b="1" dirty="0" smtClean="0"/>
              <a:t>Гепатит </a:t>
            </a:r>
            <a:r>
              <a:rPr lang="ru-RU" sz="3300" b="1" dirty="0" smtClean="0"/>
              <a:t>А </a:t>
            </a:r>
            <a:r>
              <a:rPr lang="ru-RU" sz="3300" dirty="0" smtClean="0"/>
              <a:t>заразиться </a:t>
            </a:r>
            <a:r>
              <a:rPr lang="ru-RU" sz="3300" dirty="0" smtClean="0"/>
              <a:t>можно через грязные руки, особенно если их не помыть перед приемом пищи, а также загрязненную еду и воду. После заражения вирус попадает в печень и начинает разрушать ее клетки. </a:t>
            </a:r>
          </a:p>
          <a:p>
            <a:pPr marL="0" indent="528638" algn="just">
              <a:buNone/>
            </a:pPr>
            <a:r>
              <a:rPr lang="ru-RU" sz="3300" b="1" dirty="0" smtClean="0"/>
              <a:t>Гельминтоз. </a:t>
            </a:r>
            <a:r>
              <a:rPr lang="ru-RU" sz="3300" dirty="0" smtClean="0"/>
              <a:t>Наибольшему </a:t>
            </a:r>
            <a:r>
              <a:rPr lang="ru-RU" sz="3300" dirty="0" smtClean="0"/>
              <a:t>риску </a:t>
            </a:r>
            <a:r>
              <a:rPr lang="ru-RU" sz="3300" dirty="0" smtClean="0">
                <a:hlinkClick r:id="rId5"/>
              </a:rPr>
              <a:t>подвержены дети</a:t>
            </a:r>
            <a:r>
              <a:rPr lang="ru-RU" sz="3300" dirty="0" smtClean="0"/>
              <a:t>, которые часто заболевают в летний период, играя на улице, где почва и песок могут быть заражены яйцами гельминтов благодаря дворовым животным, справляющим там нужду. Самые распространенные гельминты — это аскариды и острицы, но у людей обнаруживают не один десяток других видов этих организмов. </a:t>
            </a:r>
          </a:p>
          <a:p>
            <a:pPr marL="0" indent="528638" algn="just">
              <a:buNone/>
            </a:pPr>
            <a:r>
              <a:rPr lang="ru-RU" sz="3300" b="1" dirty="0" smtClean="0"/>
              <a:t>Кишечные </a:t>
            </a:r>
            <a:r>
              <a:rPr lang="ru-RU" sz="3300" b="1" dirty="0" smtClean="0"/>
              <a:t>инфекции - д</a:t>
            </a:r>
            <a:r>
              <a:rPr lang="ru-RU" sz="3300" dirty="0" smtClean="0">
                <a:hlinkClick r:id="rId6"/>
              </a:rPr>
              <a:t>изентерия</a:t>
            </a:r>
            <a:r>
              <a:rPr lang="ru-RU" sz="3300" dirty="0" smtClean="0"/>
              <a:t>, </a:t>
            </a:r>
            <a:r>
              <a:rPr lang="ru-RU" sz="3300" dirty="0" smtClean="0">
                <a:hlinkClick r:id="rId7"/>
              </a:rPr>
              <a:t>брюшной тиф</a:t>
            </a:r>
            <a:r>
              <a:rPr lang="ru-RU" sz="3300" dirty="0" smtClean="0"/>
              <a:t>, ротавирусная инфекция, </a:t>
            </a:r>
            <a:r>
              <a:rPr lang="ru-RU" sz="3300" dirty="0" smtClean="0">
                <a:hlinkClick r:id="rId8"/>
              </a:rPr>
              <a:t>лямблиоз</a:t>
            </a:r>
            <a:r>
              <a:rPr lang="ru-RU" sz="3300" dirty="0" smtClean="0"/>
              <a:t> — вот лишь некоторое из распространенных заболеваний, вызываемых бактериальным или вирусным поражением кишечника. Их признаками служат диарея, рвота и тошнота, часто наблюдается повышение температуры тела.</a:t>
            </a:r>
          </a:p>
          <a:p>
            <a:r>
              <a:rPr lang="ru-RU" sz="3300" dirty="0" smtClean="0"/>
              <a:t>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14612" y="357166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Болезни грязных рук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153</TotalTime>
  <Words>444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15 октября 2017 г Всемирный день чистых рук</vt:lpstr>
      <vt:lpstr>Слайд 2</vt:lpstr>
      <vt:lpstr>«Чистые руки спасают жизнь»</vt:lpstr>
      <vt:lpstr>Знаете ли вы, что: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fbuz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октября 2017 г Всемирный день чистых рук</dc:title>
  <dc:creator>kgo</dc:creator>
  <cp:lastModifiedBy>kgo</cp:lastModifiedBy>
  <cp:revision>17</cp:revision>
  <dcterms:created xsi:type="dcterms:W3CDTF">2017-10-02T05:26:39Z</dcterms:created>
  <dcterms:modified xsi:type="dcterms:W3CDTF">2017-10-02T07:59:49Z</dcterms:modified>
</cp:coreProperties>
</file>