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handoutMasterIdLst>
    <p:handoutMasterId r:id="rId11"/>
  </p:handoutMasterIdLst>
  <p:sldIdLst>
    <p:sldId id="269" r:id="rId2"/>
    <p:sldId id="263" r:id="rId3"/>
    <p:sldId id="264" r:id="rId4"/>
    <p:sldId id="265" r:id="rId5"/>
    <p:sldId id="261" r:id="rId6"/>
    <p:sldId id="266" r:id="rId7"/>
    <p:sldId id="262" r:id="rId8"/>
    <p:sldId id="267" r:id="rId9"/>
    <p:sldId id="268" r:id="rId10"/>
  </p:sldIdLst>
  <p:sldSz cx="12192000" cy="6858000"/>
  <p:notesSz cx="6797675" cy="9931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950A3"/>
    <a:srgbClr val="558CD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>
        <p:scale>
          <a:sx n="96" d="100"/>
          <a:sy n="96" d="100"/>
        </p:scale>
        <p:origin x="-134" y="211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847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CECDA3-070C-4252-8D7B-6269A37F32A4}" type="datetimeFigureOut">
              <a:rPr lang="ru-RU" smtClean="0"/>
              <a:t>23.01.2018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32926"/>
            <a:ext cx="2946400" cy="49847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8" y="9432926"/>
            <a:ext cx="2946400" cy="49847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1177DB-A716-42F1-909B-43684C8533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00107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1/23/2018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1/23/2018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1/23/2018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1/23/2018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17104" y="258023"/>
            <a:ext cx="11008221" cy="675468"/>
          </a:xfrm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txBody>
          <a:bodyPr>
            <a:noAutofit/>
          </a:bodyPr>
          <a:lstStyle/>
          <a:p>
            <a:r>
              <a:rPr lang="ru-RU" sz="2400" b="1" dirty="0" smtClean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Алгоритм изменения сроков проведения капитального Ремонта в республиканской Программе</a:t>
            </a:r>
            <a:endParaRPr lang="ru-RU" sz="2400" b="1" dirty="0"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544120" y="1090485"/>
            <a:ext cx="2127525" cy="1371830"/>
          </a:xfrm>
          <a:prstGeom prst="roundRect">
            <a:avLst/>
          </a:prstGeom>
          <a:solidFill>
            <a:schemeClr val="tx1"/>
          </a:solidFill>
          <a:ln w="38100">
            <a:solidFill>
              <a:srgbClr val="1950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rgbClr val="1950A3"/>
                </a:solidFill>
              </a:rPr>
              <a:t>Решение общего </a:t>
            </a:r>
            <a:r>
              <a:rPr lang="ru-RU" sz="1200" b="1" dirty="0">
                <a:solidFill>
                  <a:srgbClr val="1950A3"/>
                </a:solidFill>
              </a:rPr>
              <a:t>с</a:t>
            </a:r>
            <a:r>
              <a:rPr lang="ru-RU" sz="1200" b="1" dirty="0" smtClean="0">
                <a:solidFill>
                  <a:srgbClr val="1950A3"/>
                </a:solidFill>
              </a:rPr>
              <a:t>обрания собственников об изменении сроков проведения капремонта в программе</a:t>
            </a:r>
            <a:endParaRPr lang="ru-RU" sz="1200" b="1" dirty="0">
              <a:solidFill>
                <a:srgbClr val="1950A3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197984" y="1081863"/>
            <a:ext cx="1473177" cy="1374618"/>
          </a:xfrm>
          <a:prstGeom prst="roundRect">
            <a:avLst/>
          </a:prstGeom>
          <a:solidFill>
            <a:schemeClr val="tx1"/>
          </a:solidFill>
          <a:ln w="38100">
            <a:solidFill>
              <a:srgbClr val="1950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rgbClr val="1950A3"/>
                </a:solidFill>
              </a:rPr>
              <a:t>Заявление + протокол общего собрания</a:t>
            </a:r>
            <a:endParaRPr lang="ru-RU" sz="1200" b="1" dirty="0">
              <a:solidFill>
                <a:srgbClr val="1950A3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0080121" y="1086423"/>
            <a:ext cx="1639856" cy="1374617"/>
          </a:xfrm>
          <a:prstGeom prst="roundRect">
            <a:avLst/>
          </a:prstGeom>
          <a:solidFill>
            <a:schemeClr val="tx1"/>
          </a:solidFill>
          <a:ln w="38100">
            <a:solidFill>
              <a:srgbClr val="1950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rgbClr val="1950A3"/>
                </a:solidFill>
              </a:rPr>
              <a:t>Акт технического состояния</a:t>
            </a:r>
            <a:endParaRPr lang="ru-RU" sz="1200" b="1" dirty="0">
              <a:solidFill>
                <a:srgbClr val="1950A3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224102" y="1086172"/>
            <a:ext cx="1755661" cy="1370309"/>
          </a:xfrm>
          <a:prstGeom prst="roundRect">
            <a:avLst/>
          </a:prstGeom>
          <a:solidFill>
            <a:schemeClr val="tx1"/>
          </a:solidFill>
          <a:ln w="38100">
            <a:solidFill>
              <a:srgbClr val="1950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rgbClr val="1950A3"/>
                </a:solidFill>
              </a:rPr>
              <a:t>Муниципальная комиссия по установлению необходимости проведения капремонта</a:t>
            </a:r>
            <a:endParaRPr lang="ru-RU" sz="1200" b="1" dirty="0">
              <a:solidFill>
                <a:srgbClr val="1950A3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7575110" y="1086172"/>
            <a:ext cx="1972732" cy="1374617"/>
          </a:xfrm>
          <a:prstGeom prst="roundRect">
            <a:avLst/>
          </a:prstGeom>
          <a:solidFill>
            <a:schemeClr val="tx1"/>
          </a:solidFill>
          <a:ln w="38100">
            <a:solidFill>
              <a:srgbClr val="1950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rgbClr val="1950A3"/>
                </a:solidFill>
              </a:rPr>
              <a:t>Осмотр технического состояния Многоквартирного дома</a:t>
            </a:r>
            <a:endParaRPr lang="ru-RU" sz="1200" b="1" dirty="0">
              <a:solidFill>
                <a:srgbClr val="1950A3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7391720" y="3061353"/>
            <a:ext cx="1818873" cy="565129"/>
          </a:xfrm>
          <a:prstGeom prst="roundRect">
            <a:avLst/>
          </a:prstGeom>
          <a:solidFill>
            <a:schemeClr val="tx1"/>
          </a:solidFill>
          <a:ln w="38100">
            <a:solidFill>
              <a:srgbClr val="1950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rgbClr val="1950A3"/>
                </a:solidFill>
              </a:rPr>
              <a:t>Решение комиссии</a:t>
            </a:r>
            <a:endParaRPr lang="ru-RU" sz="1200" b="1" dirty="0">
              <a:solidFill>
                <a:srgbClr val="1950A3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5356632" y="4232732"/>
            <a:ext cx="1911770" cy="886010"/>
          </a:xfrm>
          <a:prstGeom prst="roundRect">
            <a:avLst/>
          </a:prstGeom>
          <a:solidFill>
            <a:schemeClr val="tx1"/>
          </a:solidFill>
          <a:ln w="38100">
            <a:solidFill>
              <a:srgbClr val="1950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rgbClr val="1950A3"/>
                </a:solidFill>
              </a:rPr>
              <a:t>О необходимости внесения изменений в </a:t>
            </a:r>
            <a:r>
              <a:rPr lang="ru-RU" sz="1200" b="1" dirty="0" err="1" smtClean="0">
                <a:solidFill>
                  <a:srgbClr val="1950A3"/>
                </a:solidFill>
              </a:rPr>
              <a:t>Респ</a:t>
            </a:r>
            <a:r>
              <a:rPr lang="ru-RU" sz="1200" b="1" dirty="0" smtClean="0">
                <a:solidFill>
                  <a:srgbClr val="1950A3"/>
                </a:solidFill>
              </a:rPr>
              <a:t>. программу</a:t>
            </a:r>
            <a:endParaRPr lang="ru-RU" sz="1200" b="1" dirty="0">
              <a:solidFill>
                <a:srgbClr val="1950A3"/>
              </a:solidFill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9398657" y="4227047"/>
            <a:ext cx="2240096" cy="891696"/>
          </a:xfrm>
          <a:prstGeom prst="roundRect">
            <a:avLst/>
          </a:prstGeom>
          <a:solidFill>
            <a:schemeClr val="tx1"/>
          </a:solidFill>
          <a:ln w="38100">
            <a:solidFill>
              <a:srgbClr val="1950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rgbClr val="1950A3"/>
                </a:solidFill>
              </a:rPr>
              <a:t>О нецелесообразности проведения капремонта</a:t>
            </a:r>
            <a:endParaRPr lang="ru-RU" sz="1200" b="1" dirty="0">
              <a:solidFill>
                <a:srgbClr val="1950A3"/>
              </a:solidFill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382512" y="4225651"/>
            <a:ext cx="1525736" cy="893091"/>
          </a:xfrm>
          <a:prstGeom prst="roundRect">
            <a:avLst/>
          </a:prstGeom>
          <a:solidFill>
            <a:schemeClr val="tx1"/>
          </a:solidFill>
          <a:ln w="38100">
            <a:solidFill>
              <a:srgbClr val="1950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rgbClr val="1950A3"/>
                </a:solidFill>
              </a:rPr>
              <a:t>Минстрой РБ</a:t>
            </a:r>
            <a:endParaRPr lang="ru-RU" sz="1200" b="1" dirty="0">
              <a:solidFill>
                <a:srgbClr val="1950A3"/>
              </a:solidFill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382512" y="2837846"/>
            <a:ext cx="1525736" cy="1015307"/>
          </a:xfrm>
          <a:prstGeom prst="roundRect">
            <a:avLst/>
          </a:prstGeom>
          <a:solidFill>
            <a:schemeClr val="tx1"/>
          </a:solidFill>
          <a:ln w="38100">
            <a:solidFill>
              <a:srgbClr val="1950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rgbClr val="1950A3"/>
                </a:solidFill>
              </a:rPr>
              <a:t>Решение о внесение изменений </a:t>
            </a:r>
            <a:r>
              <a:rPr lang="ru-RU" sz="1200" b="1" dirty="0" err="1" smtClean="0">
                <a:solidFill>
                  <a:srgbClr val="1950A3"/>
                </a:solidFill>
              </a:rPr>
              <a:t>Респ</a:t>
            </a:r>
            <a:r>
              <a:rPr lang="ru-RU" sz="1200" b="1" dirty="0" smtClean="0">
                <a:solidFill>
                  <a:srgbClr val="1950A3"/>
                </a:solidFill>
              </a:rPr>
              <a:t>. программу</a:t>
            </a:r>
            <a:endParaRPr lang="ru-RU" sz="1200" b="1" dirty="0">
              <a:solidFill>
                <a:srgbClr val="1950A3"/>
              </a:solidFill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2822373" y="4225652"/>
            <a:ext cx="1684671" cy="893091"/>
          </a:xfrm>
          <a:prstGeom prst="roundRect">
            <a:avLst/>
          </a:prstGeom>
          <a:solidFill>
            <a:schemeClr val="tx1"/>
          </a:solidFill>
          <a:ln w="38100">
            <a:solidFill>
              <a:srgbClr val="1950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rgbClr val="1950A3"/>
                </a:solidFill>
              </a:rPr>
              <a:t>Администрация МО</a:t>
            </a:r>
            <a:endParaRPr lang="ru-RU" sz="1200" b="1" dirty="0">
              <a:solidFill>
                <a:srgbClr val="1950A3"/>
              </a:solidFill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7488703" y="4232194"/>
            <a:ext cx="1564042" cy="892773"/>
          </a:xfrm>
          <a:prstGeom prst="roundRect">
            <a:avLst/>
          </a:prstGeom>
          <a:solidFill>
            <a:schemeClr val="tx1"/>
          </a:solidFill>
          <a:ln w="38100">
            <a:solidFill>
              <a:srgbClr val="1950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rgbClr val="1950A3"/>
                </a:solidFill>
              </a:rPr>
              <a:t>Об отсутствии необходимости</a:t>
            </a:r>
            <a:endParaRPr lang="ru-RU" sz="1200" b="1" dirty="0">
              <a:solidFill>
                <a:srgbClr val="1950A3"/>
              </a:solidFill>
            </a:endParaRPr>
          </a:p>
        </p:txBody>
      </p:sp>
      <p:pic>
        <p:nvPicPr>
          <p:cNvPr id="18" name="Рисунок 1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82639" cy="973826"/>
          </a:xfrm>
          <a:prstGeom prst="rect">
            <a:avLst/>
          </a:prstGeom>
        </p:spPr>
      </p:pic>
      <p:cxnSp>
        <p:nvCxnSpPr>
          <p:cNvPr id="22" name="Прямая со стрелкой 21"/>
          <p:cNvCxnSpPr>
            <a:stCxn id="4" idx="3"/>
            <a:endCxn id="6" idx="1"/>
          </p:cNvCxnSpPr>
          <p:nvPr/>
        </p:nvCxnSpPr>
        <p:spPr>
          <a:xfrm flipV="1">
            <a:off x="2671645" y="1769172"/>
            <a:ext cx="526339" cy="7228"/>
          </a:xfrm>
          <a:prstGeom prst="straightConnector1">
            <a:avLst/>
          </a:prstGeom>
          <a:ln w="76200">
            <a:solidFill>
              <a:schemeClr val="tx1">
                <a:alpha val="60000"/>
              </a:schemeClr>
            </a:solidFill>
            <a:tailEnd type="triangle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>
            <a:stCxn id="6" idx="3"/>
            <a:endCxn id="8" idx="1"/>
          </p:cNvCxnSpPr>
          <p:nvPr/>
        </p:nvCxnSpPr>
        <p:spPr>
          <a:xfrm>
            <a:off x="4671161" y="1769172"/>
            <a:ext cx="552941" cy="2155"/>
          </a:xfrm>
          <a:prstGeom prst="straightConnector1">
            <a:avLst/>
          </a:prstGeom>
          <a:ln w="76200">
            <a:solidFill>
              <a:schemeClr val="tx1">
                <a:alpha val="60000"/>
              </a:schemeClr>
            </a:solidFill>
            <a:tailEnd type="triangle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>
            <a:stCxn id="8" idx="3"/>
            <a:endCxn id="9" idx="1"/>
          </p:cNvCxnSpPr>
          <p:nvPr/>
        </p:nvCxnSpPr>
        <p:spPr>
          <a:xfrm>
            <a:off x="6979763" y="1771327"/>
            <a:ext cx="595347" cy="2154"/>
          </a:xfrm>
          <a:prstGeom prst="straightConnector1">
            <a:avLst/>
          </a:prstGeom>
          <a:ln w="76200">
            <a:solidFill>
              <a:schemeClr val="tx1">
                <a:alpha val="60000"/>
              </a:schemeClr>
            </a:solidFill>
            <a:tailEnd type="triangle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 стрелкой 38"/>
          <p:cNvCxnSpPr>
            <a:stCxn id="10" idx="2"/>
            <a:endCxn id="16" idx="0"/>
          </p:cNvCxnSpPr>
          <p:nvPr/>
        </p:nvCxnSpPr>
        <p:spPr>
          <a:xfrm flipH="1">
            <a:off x="8270724" y="3626482"/>
            <a:ext cx="30433" cy="605712"/>
          </a:xfrm>
          <a:prstGeom prst="straightConnector1">
            <a:avLst/>
          </a:prstGeom>
          <a:ln w="76200">
            <a:solidFill>
              <a:schemeClr val="tx1">
                <a:alpha val="60000"/>
              </a:schemeClr>
            </a:solidFill>
            <a:tailEnd type="triangle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 стрелкой 39"/>
          <p:cNvCxnSpPr>
            <a:stCxn id="10" idx="2"/>
            <a:endCxn id="11" idx="0"/>
          </p:cNvCxnSpPr>
          <p:nvPr/>
        </p:nvCxnSpPr>
        <p:spPr>
          <a:xfrm flipH="1">
            <a:off x="6312517" y="3626482"/>
            <a:ext cx="1988640" cy="606250"/>
          </a:xfrm>
          <a:prstGeom prst="straightConnector1">
            <a:avLst/>
          </a:prstGeom>
          <a:ln w="76200">
            <a:solidFill>
              <a:schemeClr val="tx1">
                <a:alpha val="60000"/>
              </a:schemeClr>
            </a:solidFill>
            <a:tailEnd type="triangle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 стрелкой 46"/>
          <p:cNvCxnSpPr>
            <a:stCxn id="13" idx="0"/>
            <a:endCxn id="14" idx="2"/>
          </p:cNvCxnSpPr>
          <p:nvPr/>
        </p:nvCxnSpPr>
        <p:spPr>
          <a:xfrm flipV="1">
            <a:off x="1145380" y="3853153"/>
            <a:ext cx="0" cy="372498"/>
          </a:xfrm>
          <a:prstGeom prst="straightConnector1">
            <a:avLst/>
          </a:prstGeom>
          <a:ln w="76200">
            <a:solidFill>
              <a:schemeClr val="tx1">
                <a:alpha val="60000"/>
              </a:schemeClr>
            </a:solidFill>
            <a:tailEnd type="triangle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 стрелкой 47"/>
          <p:cNvCxnSpPr>
            <a:stCxn id="10" idx="2"/>
            <a:endCxn id="12" idx="0"/>
          </p:cNvCxnSpPr>
          <p:nvPr/>
        </p:nvCxnSpPr>
        <p:spPr>
          <a:xfrm>
            <a:off x="8301157" y="3626482"/>
            <a:ext cx="2217548" cy="600565"/>
          </a:xfrm>
          <a:prstGeom prst="straightConnector1">
            <a:avLst/>
          </a:prstGeom>
          <a:ln w="76200">
            <a:solidFill>
              <a:schemeClr val="tx1">
                <a:alpha val="60000"/>
              </a:schemeClr>
            </a:solidFill>
            <a:tailEnd type="triangle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 стрелкой 48"/>
          <p:cNvCxnSpPr>
            <a:stCxn id="15" idx="1"/>
            <a:endCxn id="13" idx="3"/>
          </p:cNvCxnSpPr>
          <p:nvPr/>
        </p:nvCxnSpPr>
        <p:spPr>
          <a:xfrm flipH="1" flipV="1">
            <a:off x="1908248" y="4672197"/>
            <a:ext cx="914125" cy="1"/>
          </a:xfrm>
          <a:prstGeom prst="straightConnector1">
            <a:avLst/>
          </a:prstGeom>
          <a:ln w="76200">
            <a:solidFill>
              <a:schemeClr val="tx1">
                <a:alpha val="60000"/>
              </a:schemeClr>
            </a:solidFill>
            <a:tailEnd type="triangle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 стрелкой 40"/>
          <p:cNvCxnSpPr>
            <a:stCxn id="9" idx="3"/>
            <a:endCxn id="7" idx="1"/>
          </p:cNvCxnSpPr>
          <p:nvPr/>
        </p:nvCxnSpPr>
        <p:spPr>
          <a:xfrm>
            <a:off x="9547842" y="1773481"/>
            <a:ext cx="532279" cy="251"/>
          </a:xfrm>
          <a:prstGeom prst="straightConnector1">
            <a:avLst/>
          </a:prstGeom>
          <a:ln w="76200">
            <a:solidFill>
              <a:schemeClr val="tx1">
                <a:alpha val="60000"/>
              </a:schemeClr>
            </a:solidFill>
            <a:tailEnd type="triangle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" name="Скругленный прямоугольник 97"/>
          <p:cNvSpPr/>
          <p:nvPr/>
        </p:nvSpPr>
        <p:spPr>
          <a:xfrm>
            <a:off x="2873532" y="5443986"/>
            <a:ext cx="1575728" cy="1200387"/>
          </a:xfrm>
          <a:prstGeom prst="roundRect">
            <a:avLst/>
          </a:prstGeom>
          <a:solidFill>
            <a:schemeClr val="tx1"/>
          </a:solidFill>
          <a:ln w="38100">
            <a:solidFill>
              <a:srgbClr val="1950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rgbClr val="1950A3"/>
                </a:solidFill>
              </a:rPr>
              <a:t>Уведомление заявителя</a:t>
            </a:r>
            <a:endParaRPr lang="ru-RU" sz="1200" b="1" dirty="0">
              <a:solidFill>
                <a:srgbClr val="1950A3"/>
              </a:solidFill>
            </a:endParaRPr>
          </a:p>
        </p:txBody>
      </p:sp>
      <p:cxnSp>
        <p:nvCxnSpPr>
          <p:cNvPr id="99" name="Прямая со стрелкой 98"/>
          <p:cNvCxnSpPr>
            <a:stCxn id="15" idx="2"/>
            <a:endCxn id="98" idx="0"/>
          </p:cNvCxnSpPr>
          <p:nvPr/>
        </p:nvCxnSpPr>
        <p:spPr>
          <a:xfrm flipH="1">
            <a:off x="3661396" y="5118743"/>
            <a:ext cx="3313" cy="325243"/>
          </a:xfrm>
          <a:prstGeom prst="straightConnector1">
            <a:avLst/>
          </a:prstGeom>
          <a:ln w="76200">
            <a:solidFill>
              <a:schemeClr val="tx1">
                <a:alpha val="60000"/>
              </a:schemeClr>
            </a:solidFill>
            <a:tailEnd type="triangle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Прямая со стрелкой 101"/>
          <p:cNvCxnSpPr>
            <a:stCxn id="11" idx="1"/>
            <a:endCxn id="15" idx="3"/>
          </p:cNvCxnSpPr>
          <p:nvPr/>
        </p:nvCxnSpPr>
        <p:spPr>
          <a:xfrm flipH="1" flipV="1">
            <a:off x="4507044" y="4672198"/>
            <a:ext cx="849588" cy="3539"/>
          </a:xfrm>
          <a:prstGeom prst="straightConnector1">
            <a:avLst/>
          </a:prstGeom>
          <a:ln w="76200">
            <a:solidFill>
              <a:schemeClr val="tx1">
                <a:alpha val="60000"/>
              </a:schemeClr>
            </a:solidFill>
            <a:tailEnd type="triangle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Скругленный прямоугольник 104"/>
          <p:cNvSpPr/>
          <p:nvPr/>
        </p:nvSpPr>
        <p:spPr>
          <a:xfrm>
            <a:off x="7391720" y="5443986"/>
            <a:ext cx="1807931" cy="1200387"/>
          </a:xfrm>
          <a:prstGeom prst="roundRect">
            <a:avLst/>
          </a:prstGeom>
          <a:solidFill>
            <a:schemeClr val="tx1"/>
          </a:solidFill>
          <a:ln w="38100">
            <a:solidFill>
              <a:srgbClr val="1950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rgbClr val="1950A3"/>
                </a:solidFill>
              </a:rPr>
              <a:t>Капремонт проводится в срок установленный </a:t>
            </a:r>
            <a:r>
              <a:rPr lang="ru-RU" sz="1200" b="1" dirty="0" err="1" smtClean="0">
                <a:solidFill>
                  <a:srgbClr val="1950A3"/>
                </a:solidFill>
              </a:rPr>
              <a:t>Респ</a:t>
            </a:r>
            <a:r>
              <a:rPr lang="ru-RU" sz="1200" b="1" dirty="0" smtClean="0">
                <a:solidFill>
                  <a:srgbClr val="1950A3"/>
                </a:solidFill>
              </a:rPr>
              <a:t>. программой</a:t>
            </a:r>
            <a:endParaRPr lang="ru-RU" sz="1200" b="1" dirty="0">
              <a:solidFill>
                <a:srgbClr val="1950A3"/>
              </a:solidFill>
            </a:endParaRPr>
          </a:p>
        </p:txBody>
      </p:sp>
      <p:sp>
        <p:nvSpPr>
          <p:cNvPr id="106" name="Скругленный прямоугольник 105"/>
          <p:cNvSpPr/>
          <p:nvPr/>
        </p:nvSpPr>
        <p:spPr>
          <a:xfrm>
            <a:off x="9365323" y="5424442"/>
            <a:ext cx="2306763" cy="1219931"/>
          </a:xfrm>
          <a:prstGeom prst="roundRect">
            <a:avLst/>
          </a:prstGeom>
          <a:solidFill>
            <a:schemeClr val="tx1"/>
          </a:solidFill>
          <a:ln w="38100">
            <a:solidFill>
              <a:srgbClr val="1950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rgbClr val="1950A3"/>
                </a:solidFill>
              </a:rPr>
              <a:t>Документы отправляются в межведомственную комиссию для признания многоквартирного дома аварийным </a:t>
            </a:r>
            <a:endParaRPr lang="ru-RU" sz="1200" b="1" dirty="0">
              <a:solidFill>
                <a:srgbClr val="1950A3"/>
              </a:solidFill>
            </a:endParaRPr>
          </a:p>
        </p:txBody>
      </p:sp>
      <p:cxnSp>
        <p:nvCxnSpPr>
          <p:cNvPr id="141" name="Прямая со стрелкой 140"/>
          <p:cNvCxnSpPr>
            <a:stCxn id="12" idx="2"/>
            <a:endCxn id="106" idx="0"/>
          </p:cNvCxnSpPr>
          <p:nvPr/>
        </p:nvCxnSpPr>
        <p:spPr>
          <a:xfrm>
            <a:off x="10518705" y="5118743"/>
            <a:ext cx="0" cy="305699"/>
          </a:xfrm>
          <a:prstGeom prst="straightConnector1">
            <a:avLst/>
          </a:prstGeom>
          <a:ln w="76200">
            <a:solidFill>
              <a:schemeClr val="tx1">
                <a:alpha val="60000"/>
              </a:schemeClr>
            </a:solidFill>
            <a:tailEnd type="triangle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Прямая со стрелкой 141"/>
          <p:cNvCxnSpPr>
            <a:stCxn id="16" idx="2"/>
            <a:endCxn id="105" idx="0"/>
          </p:cNvCxnSpPr>
          <p:nvPr/>
        </p:nvCxnSpPr>
        <p:spPr>
          <a:xfrm>
            <a:off x="8270724" y="5124967"/>
            <a:ext cx="24962" cy="319019"/>
          </a:xfrm>
          <a:prstGeom prst="straightConnector1">
            <a:avLst/>
          </a:prstGeom>
          <a:ln w="76200">
            <a:solidFill>
              <a:schemeClr val="tx1">
                <a:alpha val="60000"/>
              </a:schemeClr>
            </a:solidFill>
            <a:tailEnd type="triangle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3" name="Прямая со стрелкой 262"/>
          <p:cNvCxnSpPr>
            <a:stCxn id="14" idx="3"/>
            <a:endCxn id="15" idx="0"/>
          </p:cNvCxnSpPr>
          <p:nvPr/>
        </p:nvCxnSpPr>
        <p:spPr>
          <a:xfrm>
            <a:off x="1908248" y="3345500"/>
            <a:ext cx="1756461" cy="880152"/>
          </a:xfrm>
          <a:prstGeom prst="straightConnector1">
            <a:avLst/>
          </a:prstGeom>
          <a:ln w="76200">
            <a:solidFill>
              <a:schemeClr val="tx1">
                <a:alpha val="60000"/>
              </a:schemeClr>
            </a:solidFill>
            <a:tailEnd type="triangle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0" name="Соединительная линия уступом 269"/>
          <p:cNvCxnSpPr>
            <a:stCxn id="7" idx="2"/>
            <a:endCxn id="10" idx="0"/>
          </p:cNvCxnSpPr>
          <p:nvPr/>
        </p:nvCxnSpPr>
        <p:spPr>
          <a:xfrm rot="5400000">
            <a:off x="9300447" y="1461750"/>
            <a:ext cx="600313" cy="2598892"/>
          </a:xfrm>
          <a:prstGeom prst="bentConnector3">
            <a:avLst>
              <a:gd name="adj1" fmla="val 50000"/>
            </a:avLst>
          </a:prstGeom>
          <a:ln w="76200">
            <a:solidFill>
              <a:schemeClr val="tx1">
                <a:alpha val="6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82235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35040" y="-75319"/>
            <a:ext cx="9456760" cy="675468"/>
          </a:xfrm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txBody>
          <a:bodyPr>
            <a:noAutofit/>
          </a:bodyPr>
          <a:lstStyle/>
          <a:p>
            <a:r>
              <a:rPr lang="ru-RU" sz="2800" b="1" dirty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Алгоритм </a:t>
            </a:r>
            <a:r>
              <a:rPr lang="ru-RU" sz="2800" b="1" dirty="0" smtClean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изменения данных о собственнике</a:t>
            </a:r>
            <a:endParaRPr lang="ru-RU" sz="2800" b="1" dirty="0"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770469" y="2592409"/>
            <a:ext cx="3063272" cy="1657413"/>
          </a:xfrm>
          <a:prstGeom prst="roundRect">
            <a:avLst/>
          </a:prstGeom>
          <a:solidFill>
            <a:schemeClr val="tx1"/>
          </a:solidFill>
          <a:ln w="38100">
            <a:solidFill>
              <a:srgbClr val="1950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b="1" dirty="0" smtClean="0">
                <a:solidFill>
                  <a:srgbClr val="1950A3"/>
                </a:solidFill>
              </a:rPr>
              <a:t>Направить:</a:t>
            </a:r>
          </a:p>
          <a:p>
            <a:r>
              <a:rPr lang="ru-RU" sz="1600" b="1" dirty="0" smtClean="0">
                <a:solidFill>
                  <a:srgbClr val="1950A3"/>
                </a:solidFill>
              </a:rPr>
              <a:t>копию </a:t>
            </a:r>
            <a:r>
              <a:rPr lang="ru-RU" sz="1600" b="1" dirty="0">
                <a:solidFill>
                  <a:srgbClr val="1950A3"/>
                </a:solidFill>
              </a:rPr>
              <a:t>свидетельства о праве собственности (выписку из ЕГРП</a:t>
            </a:r>
            <a:r>
              <a:rPr lang="ru-RU" sz="1600" b="1" dirty="0" smtClean="0">
                <a:solidFill>
                  <a:srgbClr val="1950A3"/>
                </a:solidFill>
              </a:rPr>
              <a:t>)</a:t>
            </a:r>
            <a:endParaRPr lang="ru-RU" sz="1600" b="1" dirty="0">
              <a:solidFill>
                <a:srgbClr val="1950A3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445348" y="2252100"/>
            <a:ext cx="5002519" cy="650646"/>
          </a:xfrm>
          <a:prstGeom prst="roundRect">
            <a:avLst/>
          </a:prstGeom>
          <a:solidFill>
            <a:schemeClr val="tx1"/>
          </a:solidFill>
          <a:ln w="38100">
            <a:solidFill>
              <a:srgbClr val="1950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b="1" dirty="0" smtClean="0">
                <a:solidFill>
                  <a:srgbClr val="1950A3"/>
                </a:solidFill>
              </a:rPr>
              <a:t>Эл.</a:t>
            </a:r>
            <a:r>
              <a:rPr lang="en-US" sz="1600" b="1" dirty="0" smtClean="0">
                <a:solidFill>
                  <a:srgbClr val="1950A3"/>
                </a:solidFill>
              </a:rPr>
              <a:t> </a:t>
            </a:r>
            <a:r>
              <a:rPr lang="ru-RU" sz="1600" b="1" dirty="0" smtClean="0">
                <a:solidFill>
                  <a:srgbClr val="1950A3"/>
                </a:solidFill>
              </a:rPr>
              <a:t>почта: </a:t>
            </a:r>
            <a:r>
              <a:rPr lang="en-US" sz="1600" b="1" dirty="0" smtClean="0">
                <a:solidFill>
                  <a:srgbClr val="1950A3"/>
                </a:solidFill>
              </a:rPr>
              <a:t>og@fondkr03.ru</a:t>
            </a:r>
            <a:endParaRPr lang="ru-RU" sz="1600" b="1" dirty="0">
              <a:solidFill>
                <a:srgbClr val="1950A3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445347" y="3905200"/>
            <a:ext cx="5002519" cy="689245"/>
          </a:xfrm>
          <a:prstGeom prst="roundRect">
            <a:avLst/>
          </a:prstGeom>
          <a:solidFill>
            <a:schemeClr val="tx1"/>
          </a:solidFill>
          <a:ln w="38100">
            <a:solidFill>
              <a:srgbClr val="1950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b="1" dirty="0" smtClean="0">
                <a:solidFill>
                  <a:srgbClr val="1950A3"/>
                </a:solidFill>
              </a:rPr>
              <a:t>Viber</a:t>
            </a:r>
            <a:r>
              <a:rPr lang="ru-RU" sz="1600" b="1" dirty="0" smtClean="0">
                <a:solidFill>
                  <a:srgbClr val="1950A3"/>
                </a:solidFill>
              </a:rPr>
              <a:t>: +79244563237</a:t>
            </a:r>
            <a:endParaRPr lang="ru-RU" sz="1600" b="1" dirty="0">
              <a:solidFill>
                <a:srgbClr val="1950A3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5445348" y="3027619"/>
            <a:ext cx="5002519" cy="773788"/>
          </a:xfrm>
          <a:prstGeom prst="roundRect">
            <a:avLst/>
          </a:prstGeom>
          <a:solidFill>
            <a:schemeClr val="tx1"/>
          </a:solidFill>
          <a:ln w="38100">
            <a:solidFill>
              <a:srgbClr val="1950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b="1" dirty="0" smtClean="0">
                <a:solidFill>
                  <a:srgbClr val="1950A3"/>
                </a:solidFill>
              </a:rPr>
              <a:t>По адресу: ул. Толстого, д. 23, каб.211</a:t>
            </a:r>
            <a:r>
              <a:rPr lang="ru-RU" sz="1600" b="1" dirty="0">
                <a:solidFill>
                  <a:srgbClr val="1950A3"/>
                </a:solidFill>
              </a:rPr>
              <a:t>, г. </a:t>
            </a:r>
            <a:r>
              <a:rPr lang="ru-RU" sz="1600" b="1" dirty="0" smtClean="0">
                <a:solidFill>
                  <a:srgbClr val="1950A3"/>
                </a:solidFill>
              </a:rPr>
              <a:t>Улан-Удэ,670000 </a:t>
            </a:r>
            <a:endParaRPr lang="ru-RU" sz="1600" b="1" dirty="0">
              <a:solidFill>
                <a:srgbClr val="1950A3"/>
              </a:solidFill>
            </a:endParaRPr>
          </a:p>
        </p:txBody>
      </p:sp>
      <p:pic>
        <p:nvPicPr>
          <p:cNvPr id="18" name="Рисунок 1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82639" cy="973826"/>
          </a:xfrm>
          <a:prstGeom prst="rect">
            <a:avLst/>
          </a:prstGeom>
        </p:spPr>
      </p:pic>
      <p:cxnSp>
        <p:nvCxnSpPr>
          <p:cNvPr id="24" name="Прямая со стрелкой 23"/>
          <p:cNvCxnSpPr>
            <a:stCxn id="6" idx="3"/>
            <a:endCxn id="8" idx="1"/>
          </p:cNvCxnSpPr>
          <p:nvPr/>
        </p:nvCxnSpPr>
        <p:spPr>
          <a:xfrm>
            <a:off x="3833741" y="3421116"/>
            <a:ext cx="1611606" cy="828707"/>
          </a:xfrm>
          <a:prstGeom prst="straightConnector1">
            <a:avLst/>
          </a:prstGeom>
          <a:ln w="76200">
            <a:solidFill>
              <a:schemeClr val="tx1">
                <a:alpha val="60000"/>
              </a:schemeClr>
            </a:solidFill>
            <a:tailEnd type="triangle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>
            <a:stCxn id="6" idx="3"/>
            <a:endCxn id="9" idx="1"/>
          </p:cNvCxnSpPr>
          <p:nvPr/>
        </p:nvCxnSpPr>
        <p:spPr>
          <a:xfrm flipV="1">
            <a:off x="3833741" y="3414513"/>
            <a:ext cx="1611607" cy="6603"/>
          </a:xfrm>
          <a:prstGeom prst="straightConnector1">
            <a:avLst/>
          </a:prstGeom>
          <a:ln w="76200">
            <a:solidFill>
              <a:schemeClr val="tx1">
                <a:alpha val="60000"/>
              </a:schemeClr>
            </a:solidFill>
            <a:tailEnd type="triangle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 стрелкой 59"/>
          <p:cNvCxnSpPr>
            <a:stCxn id="6" idx="3"/>
            <a:endCxn id="7" idx="1"/>
          </p:cNvCxnSpPr>
          <p:nvPr/>
        </p:nvCxnSpPr>
        <p:spPr>
          <a:xfrm flipV="1">
            <a:off x="3833741" y="2577423"/>
            <a:ext cx="1611607" cy="843693"/>
          </a:xfrm>
          <a:prstGeom prst="straightConnector1">
            <a:avLst/>
          </a:prstGeom>
          <a:ln w="76200">
            <a:solidFill>
              <a:schemeClr val="tx1">
                <a:alpha val="60000"/>
              </a:schemeClr>
            </a:solidFill>
            <a:tailEnd type="triangle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44035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51973" y="-66849"/>
            <a:ext cx="7831160" cy="675468"/>
          </a:xfrm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txBody>
          <a:bodyPr>
            <a:noAutofit/>
          </a:bodyPr>
          <a:lstStyle/>
          <a:p>
            <a:r>
              <a:rPr lang="ru-RU" sz="2800" b="1" dirty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Алгоритм </a:t>
            </a:r>
            <a:r>
              <a:rPr lang="ru-RU" sz="2800" b="1" dirty="0" smtClean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разделения лицевого счета</a:t>
            </a:r>
            <a:endParaRPr lang="ru-RU" sz="2800" b="1" dirty="0"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68867" y="1853757"/>
            <a:ext cx="4097866" cy="2396065"/>
          </a:xfrm>
          <a:prstGeom prst="roundRect">
            <a:avLst/>
          </a:prstGeom>
          <a:solidFill>
            <a:schemeClr val="tx1"/>
          </a:solidFill>
          <a:ln w="38100">
            <a:solidFill>
              <a:srgbClr val="1950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b="1" dirty="0" smtClean="0">
                <a:solidFill>
                  <a:srgbClr val="1950A3"/>
                </a:solidFill>
              </a:rPr>
              <a:t>Направить:</a:t>
            </a:r>
            <a:endParaRPr lang="ru-RU" sz="1600" b="1" dirty="0">
              <a:solidFill>
                <a:srgbClr val="1950A3"/>
              </a:solidFill>
            </a:endParaRPr>
          </a:p>
          <a:p>
            <a:pPr marL="342900" indent="-342900">
              <a:buAutoNum type="arabicParenR"/>
            </a:pPr>
            <a:r>
              <a:rPr lang="ru-RU" sz="1600" b="1" dirty="0" smtClean="0">
                <a:solidFill>
                  <a:srgbClr val="1950A3"/>
                </a:solidFill>
              </a:rPr>
              <a:t>копию </a:t>
            </a:r>
            <a:r>
              <a:rPr lang="ru-RU" sz="1600" b="1" dirty="0">
                <a:solidFill>
                  <a:srgbClr val="1950A3"/>
                </a:solidFill>
              </a:rPr>
              <a:t>свидетельства о праве </a:t>
            </a:r>
            <a:r>
              <a:rPr lang="ru-RU" sz="1600" b="1" dirty="0" smtClean="0">
                <a:solidFill>
                  <a:srgbClr val="1950A3"/>
                </a:solidFill>
              </a:rPr>
              <a:t>собственности </a:t>
            </a:r>
            <a:r>
              <a:rPr lang="ru-RU" sz="1600" b="1" dirty="0">
                <a:solidFill>
                  <a:srgbClr val="1950A3"/>
                </a:solidFill>
              </a:rPr>
              <a:t>(выписку из </a:t>
            </a:r>
            <a:r>
              <a:rPr lang="ru-RU" sz="1600" b="1" dirty="0" smtClean="0">
                <a:solidFill>
                  <a:srgbClr val="1950A3"/>
                </a:solidFill>
              </a:rPr>
              <a:t>ЕГРП);</a:t>
            </a:r>
          </a:p>
          <a:p>
            <a:pPr marL="342900" indent="-342900">
              <a:buAutoNum type="arabicParenR"/>
            </a:pPr>
            <a:r>
              <a:rPr lang="ru-RU" sz="1600" b="1" dirty="0" smtClean="0">
                <a:solidFill>
                  <a:srgbClr val="1950A3"/>
                </a:solidFill>
              </a:rPr>
              <a:t>заявление о разделении ЛС*</a:t>
            </a:r>
          </a:p>
          <a:p>
            <a:r>
              <a:rPr lang="ru-RU" sz="1600" b="1" dirty="0" smtClean="0">
                <a:solidFill>
                  <a:srgbClr val="1950A3"/>
                </a:solidFill>
              </a:rPr>
              <a:t>------------------------------------------</a:t>
            </a:r>
          </a:p>
          <a:p>
            <a:r>
              <a:rPr lang="ru-RU" sz="1200" dirty="0" smtClean="0">
                <a:solidFill>
                  <a:srgbClr val="1950A3"/>
                </a:solidFill>
              </a:rPr>
              <a:t>* </a:t>
            </a:r>
            <a:r>
              <a:rPr lang="ru-RU" sz="1100" dirty="0">
                <a:solidFill>
                  <a:srgbClr val="1950A3"/>
                </a:solidFill>
              </a:rPr>
              <a:t>образцы документов размещены на сайте </a:t>
            </a:r>
            <a:r>
              <a:rPr lang="ru-RU" sz="1100" dirty="0" smtClean="0">
                <a:solidFill>
                  <a:srgbClr val="1950A3"/>
                </a:solidFill>
              </a:rPr>
              <a:t>Фонда:</a:t>
            </a:r>
            <a:r>
              <a:rPr lang="en-US" sz="1100" dirty="0" smtClean="0">
                <a:solidFill>
                  <a:srgbClr val="1950A3"/>
                </a:solidFill>
              </a:rPr>
              <a:t> site.fondkr03.ru</a:t>
            </a:r>
            <a:r>
              <a:rPr lang="ru-RU" sz="1100" dirty="0" smtClean="0">
                <a:solidFill>
                  <a:srgbClr val="1950A3"/>
                </a:solidFill>
              </a:rPr>
              <a:t> </a:t>
            </a:r>
            <a:r>
              <a:rPr lang="ru-RU" sz="1100" dirty="0">
                <a:solidFill>
                  <a:srgbClr val="1950A3"/>
                </a:solidFill>
              </a:rPr>
              <a:t>(«Собственникам»- «Образцы документов</a:t>
            </a:r>
            <a:r>
              <a:rPr lang="ru-RU" sz="1100" dirty="0" smtClean="0">
                <a:solidFill>
                  <a:srgbClr val="1950A3"/>
                </a:solidFill>
              </a:rPr>
              <a:t>»)</a:t>
            </a:r>
            <a:endParaRPr lang="ru-RU" sz="1100" dirty="0">
              <a:solidFill>
                <a:srgbClr val="1950A3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224282" y="1879569"/>
            <a:ext cx="5002519" cy="650646"/>
          </a:xfrm>
          <a:prstGeom prst="roundRect">
            <a:avLst/>
          </a:prstGeom>
          <a:solidFill>
            <a:schemeClr val="tx1"/>
          </a:solidFill>
          <a:ln w="38100">
            <a:solidFill>
              <a:srgbClr val="1950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b="1" dirty="0" smtClean="0">
                <a:solidFill>
                  <a:srgbClr val="1950A3"/>
                </a:solidFill>
              </a:rPr>
              <a:t>Эл.</a:t>
            </a:r>
            <a:r>
              <a:rPr lang="en-US" sz="1600" b="1" dirty="0" smtClean="0">
                <a:solidFill>
                  <a:srgbClr val="1950A3"/>
                </a:solidFill>
              </a:rPr>
              <a:t> </a:t>
            </a:r>
            <a:r>
              <a:rPr lang="ru-RU" sz="1600" b="1" dirty="0" smtClean="0">
                <a:solidFill>
                  <a:srgbClr val="1950A3"/>
                </a:solidFill>
              </a:rPr>
              <a:t>почта: </a:t>
            </a:r>
            <a:r>
              <a:rPr lang="en-US" sz="1600" b="1" dirty="0" smtClean="0">
                <a:solidFill>
                  <a:srgbClr val="1950A3"/>
                </a:solidFill>
              </a:rPr>
              <a:t>og@fondkr03.ru</a:t>
            </a:r>
            <a:endParaRPr lang="ru-RU" sz="1600" b="1" dirty="0">
              <a:solidFill>
                <a:srgbClr val="1950A3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224281" y="3532669"/>
            <a:ext cx="5002519" cy="689245"/>
          </a:xfrm>
          <a:prstGeom prst="roundRect">
            <a:avLst/>
          </a:prstGeom>
          <a:solidFill>
            <a:schemeClr val="tx1"/>
          </a:solidFill>
          <a:ln w="38100">
            <a:solidFill>
              <a:srgbClr val="1950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b="1" dirty="0" smtClean="0">
                <a:solidFill>
                  <a:srgbClr val="1950A3"/>
                </a:solidFill>
              </a:rPr>
              <a:t>Viber</a:t>
            </a:r>
            <a:r>
              <a:rPr lang="ru-RU" sz="1600" b="1" dirty="0" smtClean="0">
                <a:solidFill>
                  <a:srgbClr val="1950A3"/>
                </a:solidFill>
              </a:rPr>
              <a:t>: +79244563237</a:t>
            </a:r>
            <a:endParaRPr lang="ru-RU" sz="1600" b="1" dirty="0">
              <a:solidFill>
                <a:srgbClr val="1950A3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6224282" y="2655088"/>
            <a:ext cx="5002519" cy="773788"/>
          </a:xfrm>
          <a:prstGeom prst="roundRect">
            <a:avLst/>
          </a:prstGeom>
          <a:solidFill>
            <a:schemeClr val="tx1"/>
          </a:solidFill>
          <a:ln w="38100">
            <a:solidFill>
              <a:srgbClr val="1950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b="1" dirty="0" smtClean="0">
                <a:solidFill>
                  <a:srgbClr val="1950A3"/>
                </a:solidFill>
              </a:rPr>
              <a:t>По адресу: ул. Толстого, д. 23, каб.211</a:t>
            </a:r>
            <a:r>
              <a:rPr lang="ru-RU" sz="1600" b="1" dirty="0">
                <a:solidFill>
                  <a:srgbClr val="1950A3"/>
                </a:solidFill>
              </a:rPr>
              <a:t>, г. </a:t>
            </a:r>
            <a:r>
              <a:rPr lang="ru-RU" sz="1600" b="1" dirty="0" smtClean="0">
                <a:solidFill>
                  <a:srgbClr val="1950A3"/>
                </a:solidFill>
              </a:rPr>
              <a:t>Улан-Удэ,670000 </a:t>
            </a:r>
            <a:endParaRPr lang="ru-RU" sz="1600" b="1" dirty="0">
              <a:solidFill>
                <a:srgbClr val="1950A3"/>
              </a:solidFill>
            </a:endParaRPr>
          </a:p>
        </p:txBody>
      </p:sp>
      <p:pic>
        <p:nvPicPr>
          <p:cNvPr id="18" name="Рисунок 1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82639" cy="973826"/>
          </a:xfrm>
          <a:prstGeom prst="rect">
            <a:avLst/>
          </a:prstGeom>
        </p:spPr>
      </p:pic>
      <p:cxnSp>
        <p:nvCxnSpPr>
          <p:cNvPr id="24" name="Прямая со стрелкой 23"/>
          <p:cNvCxnSpPr>
            <a:stCxn id="6" idx="3"/>
            <a:endCxn id="8" idx="1"/>
          </p:cNvCxnSpPr>
          <p:nvPr/>
        </p:nvCxnSpPr>
        <p:spPr>
          <a:xfrm>
            <a:off x="4766733" y="3051790"/>
            <a:ext cx="1457548" cy="825502"/>
          </a:xfrm>
          <a:prstGeom prst="straightConnector1">
            <a:avLst/>
          </a:prstGeom>
          <a:ln w="76200">
            <a:solidFill>
              <a:schemeClr val="tx1">
                <a:alpha val="60000"/>
              </a:schemeClr>
            </a:solidFill>
            <a:tailEnd type="triangle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>
            <a:stCxn id="6" idx="3"/>
            <a:endCxn id="9" idx="1"/>
          </p:cNvCxnSpPr>
          <p:nvPr/>
        </p:nvCxnSpPr>
        <p:spPr>
          <a:xfrm flipV="1">
            <a:off x="4766733" y="3041982"/>
            <a:ext cx="1457549" cy="9808"/>
          </a:xfrm>
          <a:prstGeom prst="straightConnector1">
            <a:avLst/>
          </a:prstGeom>
          <a:ln w="76200">
            <a:solidFill>
              <a:schemeClr val="tx1">
                <a:alpha val="60000"/>
              </a:schemeClr>
            </a:solidFill>
            <a:tailEnd type="triangle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 стрелкой 59"/>
          <p:cNvCxnSpPr>
            <a:stCxn id="6" idx="3"/>
            <a:endCxn id="7" idx="1"/>
          </p:cNvCxnSpPr>
          <p:nvPr/>
        </p:nvCxnSpPr>
        <p:spPr>
          <a:xfrm flipV="1">
            <a:off x="4766733" y="2204892"/>
            <a:ext cx="1457549" cy="846898"/>
          </a:xfrm>
          <a:prstGeom prst="straightConnector1">
            <a:avLst/>
          </a:prstGeom>
          <a:ln w="76200">
            <a:solidFill>
              <a:schemeClr val="tx1">
                <a:alpha val="60000"/>
              </a:schemeClr>
            </a:solidFill>
            <a:tailEnd type="triangle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31284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02771" y="76199"/>
            <a:ext cx="8948760" cy="540001"/>
          </a:xfrm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txBody>
          <a:bodyPr>
            <a:noAutofit/>
          </a:bodyPr>
          <a:lstStyle/>
          <a:p>
            <a:r>
              <a:rPr lang="ru-RU" sz="2800" b="1" dirty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Алгоритм </a:t>
            </a:r>
            <a:r>
              <a:rPr lang="ru-RU" sz="2800" b="1" dirty="0" smtClean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объединения лицевых счетов</a:t>
            </a:r>
            <a:endParaRPr lang="ru-RU" sz="2800" b="1" dirty="0"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68867" y="1803400"/>
            <a:ext cx="4131733" cy="2269067"/>
          </a:xfrm>
          <a:prstGeom prst="roundRect">
            <a:avLst/>
          </a:prstGeom>
          <a:solidFill>
            <a:schemeClr val="tx1"/>
          </a:solidFill>
          <a:ln w="38100">
            <a:solidFill>
              <a:srgbClr val="1950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b="1" dirty="0" smtClean="0">
                <a:solidFill>
                  <a:srgbClr val="1950A3"/>
                </a:solidFill>
              </a:rPr>
              <a:t>Направить:</a:t>
            </a:r>
            <a:endParaRPr lang="ru-RU" sz="1600" b="1" dirty="0">
              <a:solidFill>
                <a:srgbClr val="1950A3"/>
              </a:solidFill>
            </a:endParaRPr>
          </a:p>
          <a:p>
            <a:pPr marL="342900" indent="-342900">
              <a:buAutoNum type="arabicParenR"/>
            </a:pPr>
            <a:r>
              <a:rPr lang="ru-RU" sz="1600" b="1" dirty="0" smtClean="0">
                <a:solidFill>
                  <a:srgbClr val="1950A3"/>
                </a:solidFill>
              </a:rPr>
              <a:t>копию </a:t>
            </a:r>
            <a:r>
              <a:rPr lang="ru-RU" sz="1600" b="1" dirty="0">
                <a:solidFill>
                  <a:srgbClr val="1950A3"/>
                </a:solidFill>
              </a:rPr>
              <a:t>свидетельства о праве </a:t>
            </a:r>
            <a:r>
              <a:rPr lang="ru-RU" sz="1600" b="1" dirty="0" smtClean="0">
                <a:solidFill>
                  <a:srgbClr val="1950A3"/>
                </a:solidFill>
              </a:rPr>
              <a:t>собственности </a:t>
            </a:r>
            <a:r>
              <a:rPr lang="ru-RU" sz="1600" b="1" dirty="0">
                <a:solidFill>
                  <a:srgbClr val="1950A3"/>
                </a:solidFill>
              </a:rPr>
              <a:t>(выписку из </a:t>
            </a:r>
            <a:r>
              <a:rPr lang="ru-RU" sz="1600" b="1" dirty="0" smtClean="0">
                <a:solidFill>
                  <a:srgbClr val="1950A3"/>
                </a:solidFill>
              </a:rPr>
              <a:t>ЕГРП),</a:t>
            </a:r>
          </a:p>
          <a:p>
            <a:pPr marL="342900" indent="-342900">
              <a:buAutoNum type="arabicParenR"/>
            </a:pPr>
            <a:r>
              <a:rPr lang="ru-RU" sz="1600" b="1" dirty="0" smtClean="0">
                <a:solidFill>
                  <a:srgbClr val="1950A3"/>
                </a:solidFill>
              </a:rPr>
              <a:t>заявление об объединении ЛС*</a:t>
            </a:r>
          </a:p>
          <a:p>
            <a:r>
              <a:rPr lang="ru-RU" sz="1600" b="1" dirty="0" smtClean="0">
                <a:solidFill>
                  <a:srgbClr val="1950A3"/>
                </a:solidFill>
              </a:rPr>
              <a:t>------------------------------------------</a:t>
            </a:r>
          </a:p>
          <a:p>
            <a:r>
              <a:rPr lang="ru-RU" sz="1100" dirty="0" smtClean="0">
                <a:solidFill>
                  <a:srgbClr val="1950A3"/>
                </a:solidFill>
              </a:rPr>
              <a:t>* </a:t>
            </a:r>
            <a:r>
              <a:rPr lang="ru-RU" sz="1100" dirty="0">
                <a:solidFill>
                  <a:srgbClr val="1950A3"/>
                </a:solidFill>
              </a:rPr>
              <a:t>образцы документов размещены на сайте </a:t>
            </a:r>
            <a:r>
              <a:rPr lang="ru-RU" sz="1100" dirty="0" smtClean="0">
                <a:solidFill>
                  <a:srgbClr val="1950A3"/>
                </a:solidFill>
              </a:rPr>
              <a:t>Фонда:</a:t>
            </a:r>
            <a:r>
              <a:rPr lang="en-US" sz="1100" dirty="0">
                <a:solidFill>
                  <a:srgbClr val="1950A3"/>
                </a:solidFill>
              </a:rPr>
              <a:t> site.fondkr03.ru</a:t>
            </a:r>
            <a:r>
              <a:rPr lang="ru-RU" sz="1100" dirty="0" smtClean="0">
                <a:solidFill>
                  <a:srgbClr val="1950A3"/>
                </a:solidFill>
              </a:rPr>
              <a:t> </a:t>
            </a:r>
            <a:r>
              <a:rPr lang="ru-RU" sz="1100" dirty="0">
                <a:solidFill>
                  <a:srgbClr val="1950A3"/>
                </a:solidFill>
              </a:rPr>
              <a:t>(«Собственникам»- «Образцы документов</a:t>
            </a:r>
            <a:r>
              <a:rPr lang="ru-RU" sz="1100" dirty="0" smtClean="0">
                <a:solidFill>
                  <a:srgbClr val="1950A3"/>
                </a:solidFill>
              </a:rPr>
              <a:t>»)</a:t>
            </a:r>
            <a:endParaRPr lang="ru-RU" sz="1100" dirty="0">
              <a:solidFill>
                <a:srgbClr val="1950A3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837472" y="1617619"/>
            <a:ext cx="4287727" cy="650646"/>
          </a:xfrm>
          <a:prstGeom prst="roundRect">
            <a:avLst/>
          </a:prstGeom>
          <a:solidFill>
            <a:schemeClr val="tx1"/>
          </a:solidFill>
          <a:ln w="38100">
            <a:solidFill>
              <a:srgbClr val="1950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b="1" dirty="0" smtClean="0">
                <a:solidFill>
                  <a:srgbClr val="1950A3"/>
                </a:solidFill>
              </a:rPr>
              <a:t>Эл.</a:t>
            </a:r>
            <a:r>
              <a:rPr lang="en-US" sz="1600" b="1" dirty="0" smtClean="0">
                <a:solidFill>
                  <a:srgbClr val="1950A3"/>
                </a:solidFill>
              </a:rPr>
              <a:t> </a:t>
            </a:r>
            <a:r>
              <a:rPr lang="ru-RU" sz="1600" b="1" dirty="0" smtClean="0">
                <a:solidFill>
                  <a:srgbClr val="1950A3"/>
                </a:solidFill>
              </a:rPr>
              <a:t>почта: </a:t>
            </a:r>
            <a:r>
              <a:rPr lang="en-US" sz="1600" b="1" dirty="0" smtClean="0">
                <a:solidFill>
                  <a:srgbClr val="1950A3"/>
                </a:solidFill>
              </a:rPr>
              <a:t>og@fondkr03.ru</a:t>
            </a:r>
            <a:endParaRPr lang="ru-RU" sz="1600" b="1" dirty="0">
              <a:solidFill>
                <a:srgbClr val="1950A3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837472" y="3478416"/>
            <a:ext cx="4287727" cy="689245"/>
          </a:xfrm>
          <a:prstGeom prst="roundRect">
            <a:avLst/>
          </a:prstGeom>
          <a:solidFill>
            <a:schemeClr val="tx1"/>
          </a:solidFill>
          <a:ln w="38100">
            <a:solidFill>
              <a:srgbClr val="1950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b="1" dirty="0" smtClean="0">
                <a:solidFill>
                  <a:srgbClr val="1950A3"/>
                </a:solidFill>
              </a:rPr>
              <a:t>Viber</a:t>
            </a:r>
            <a:r>
              <a:rPr lang="ru-RU" sz="1600" b="1" dirty="0" smtClean="0">
                <a:solidFill>
                  <a:srgbClr val="1950A3"/>
                </a:solidFill>
              </a:rPr>
              <a:t>: +79244563237</a:t>
            </a:r>
            <a:endParaRPr lang="ru-RU" sz="1600" b="1" dirty="0">
              <a:solidFill>
                <a:srgbClr val="1950A3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6837473" y="2526019"/>
            <a:ext cx="4287727" cy="773788"/>
          </a:xfrm>
          <a:prstGeom prst="roundRect">
            <a:avLst/>
          </a:prstGeom>
          <a:solidFill>
            <a:schemeClr val="tx1"/>
          </a:solidFill>
          <a:ln w="38100">
            <a:solidFill>
              <a:srgbClr val="1950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b="1" dirty="0" smtClean="0">
                <a:solidFill>
                  <a:srgbClr val="1950A3"/>
                </a:solidFill>
              </a:rPr>
              <a:t>По адресу: ул. Толстого, д. 23, каб.211</a:t>
            </a:r>
            <a:r>
              <a:rPr lang="ru-RU" sz="1600" b="1" dirty="0">
                <a:solidFill>
                  <a:srgbClr val="1950A3"/>
                </a:solidFill>
              </a:rPr>
              <a:t>, г. </a:t>
            </a:r>
            <a:r>
              <a:rPr lang="ru-RU" sz="1600" b="1" dirty="0" smtClean="0">
                <a:solidFill>
                  <a:srgbClr val="1950A3"/>
                </a:solidFill>
              </a:rPr>
              <a:t>Улан-Удэ,670000 </a:t>
            </a:r>
            <a:endParaRPr lang="ru-RU" sz="1600" b="1" dirty="0">
              <a:solidFill>
                <a:srgbClr val="1950A3"/>
              </a:solidFill>
            </a:endParaRPr>
          </a:p>
        </p:txBody>
      </p:sp>
      <p:pic>
        <p:nvPicPr>
          <p:cNvPr id="18" name="Рисунок 1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82639" cy="973826"/>
          </a:xfrm>
          <a:prstGeom prst="rect">
            <a:avLst/>
          </a:prstGeom>
        </p:spPr>
      </p:pic>
      <p:cxnSp>
        <p:nvCxnSpPr>
          <p:cNvPr id="24" name="Прямая со стрелкой 23"/>
          <p:cNvCxnSpPr>
            <a:stCxn id="6" idx="3"/>
            <a:endCxn id="8" idx="1"/>
          </p:cNvCxnSpPr>
          <p:nvPr/>
        </p:nvCxnSpPr>
        <p:spPr>
          <a:xfrm>
            <a:off x="4800600" y="2937934"/>
            <a:ext cx="2036872" cy="885105"/>
          </a:xfrm>
          <a:prstGeom prst="straightConnector1">
            <a:avLst/>
          </a:prstGeom>
          <a:ln w="76200">
            <a:solidFill>
              <a:schemeClr val="tx1">
                <a:alpha val="60000"/>
              </a:schemeClr>
            </a:solidFill>
            <a:tailEnd type="triangle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>
            <a:stCxn id="6" idx="3"/>
            <a:endCxn id="9" idx="1"/>
          </p:cNvCxnSpPr>
          <p:nvPr/>
        </p:nvCxnSpPr>
        <p:spPr>
          <a:xfrm flipV="1">
            <a:off x="4800600" y="2912913"/>
            <a:ext cx="2036873" cy="25021"/>
          </a:xfrm>
          <a:prstGeom prst="straightConnector1">
            <a:avLst/>
          </a:prstGeom>
          <a:ln w="76200">
            <a:solidFill>
              <a:schemeClr val="tx1">
                <a:alpha val="60000"/>
              </a:schemeClr>
            </a:solidFill>
            <a:tailEnd type="triangle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 стрелкой 59"/>
          <p:cNvCxnSpPr>
            <a:stCxn id="6" idx="3"/>
            <a:endCxn id="7" idx="1"/>
          </p:cNvCxnSpPr>
          <p:nvPr/>
        </p:nvCxnSpPr>
        <p:spPr>
          <a:xfrm flipV="1">
            <a:off x="4800600" y="1942942"/>
            <a:ext cx="2036872" cy="994992"/>
          </a:xfrm>
          <a:prstGeom prst="straightConnector1">
            <a:avLst/>
          </a:prstGeom>
          <a:ln w="76200">
            <a:solidFill>
              <a:schemeClr val="tx1">
                <a:alpha val="60000"/>
              </a:schemeClr>
            </a:solidFill>
            <a:tailEnd type="triangle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61721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58340" y="113679"/>
            <a:ext cx="10744696" cy="933782"/>
          </a:xfrm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Алгоритм действий при переходе на специальный счет</a:t>
            </a:r>
            <a:endParaRPr lang="ru-RU" sz="2800" b="1" dirty="0"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602631" y="1777769"/>
            <a:ext cx="4773702" cy="2743431"/>
          </a:xfrm>
          <a:prstGeom prst="roundRect">
            <a:avLst/>
          </a:prstGeom>
          <a:solidFill>
            <a:schemeClr val="tx1"/>
          </a:solidFill>
          <a:ln w="38100">
            <a:solidFill>
              <a:srgbClr val="1950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b="1" dirty="0" smtClean="0">
                <a:solidFill>
                  <a:srgbClr val="1950A3"/>
                </a:solidFill>
              </a:rPr>
              <a:t>Заполнить:</a:t>
            </a:r>
          </a:p>
          <a:p>
            <a:pPr marL="342900" indent="-342900">
              <a:buAutoNum type="arabicParenR"/>
            </a:pPr>
            <a:r>
              <a:rPr lang="ru-RU" sz="1400" b="1" dirty="0" smtClean="0">
                <a:solidFill>
                  <a:srgbClr val="1950A3"/>
                </a:solidFill>
              </a:rPr>
              <a:t>Протокол </a:t>
            </a:r>
            <a:r>
              <a:rPr lang="ru-RU" sz="1400" b="1" dirty="0">
                <a:solidFill>
                  <a:srgbClr val="1950A3"/>
                </a:solidFill>
              </a:rPr>
              <a:t>изменения способа ФКР со счета РО на спец счет (рекомендуемая форма</a:t>
            </a:r>
            <a:r>
              <a:rPr lang="ru-RU" sz="1400" b="1" dirty="0" smtClean="0">
                <a:solidFill>
                  <a:srgbClr val="1950A3"/>
                </a:solidFill>
              </a:rPr>
              <a:t>)*</a:t>
            </a:r>
          </a:p>
          <a:p>
            <a:pPr marL="342900" indent="-342900">
              <a:buFontTx/>
              <a:buAutoNum type="arabicParenR"/>
            </a:pPr>
            <a:r>
              <a:rPr lang="ru-RU" sz="1400" b="1" dirty="0">
                <a:solidFill>
                  <a:srgbClr val="1950A3"/>
                </a:solidFill>
              </a:rPr>
              <a:t>Уведомление о прекращении формирования фонда капитального ремонта на счете регионального </a:t>
            </a:r>
            <a:r>
              <a:rPr lang="ru-RU" sz="1400" b="1" dirty="0" smtClean="0">
                <a:solidFill>
                  <a:srgbClr val="1950A3"/>
                </a:solidFill>
              </a:rPr>
              <a:t>оператора*</a:t>
            </a:r>
            <a:endParaRPr lang="ru-RU" sz="1400" b="1" dirty="0">
              <a:solidFill>
                <a:srgbClr val="1950A3"/>
              </a:solidFill>
            </a:endParaRPr>
          </a:p>
          <a:p>
            <a:r>
              <a:rPr lang="ru-RU" sz="1600" b="1" dirty="0" smtClean="0">
                <a:solidFill>
                  <a:srgbClr val="1950A3"/>
                </a:solidFill>
              </a:rPr>
              <a:t>--------------------------------------------------</a:t>
            </a:r>
          </a:p>
          <a:p>
            <a:r>
              <a:rPr lang="ru-RU" sz="1200" dirty="0" smtClean="0">
                <a:solidFill>
                  <a:srgbClr val="1950A3"/>
                </a:solidFill>
              </a:rPr>
              <a:t>* образцы документов размещены на сайте Фонда:</a:t>
            </a:r>
            <a:r>
              <a:rPr lang="en-US" sz="1200" dirty="0">
                <a:solidFill>
                  <a:srgbClr val="1950A3"/>
                </a:solidFill>
              </a:rPr>
              <a:t> </a:t>
            </a:r>
            <a:r>
              <a:rPr lang="en-US" sz="1200" dirty="0" smtClean="0">
                <a:solidFill>
                  <a:srgbClr val="1950A3"/>
                </a:solidFill>
              </a:rPr>
              <a:t>site.fondkr03.ru</a:t>
            </a:r>
            <a:r>
              <a:rPr lang="ru-RU" sz="1200" dirty="0" smtClean="0">
                <a:solidFill>
                  <a:srgbClr val="1950A3"/>
                </a:solidFill>
              </a:rPr>
              <a:t> («Собственникам»- «Образцы документов»)</a:t>
            </a:r>
            <a:endParaRPr lang="ru-RU" sz="1200" dirty="0">
              <a:solidFill>
                <a:srgbClr val="1950A3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434796" y="2397436"/>
            <a:ext cx="3776004" cy="1529492"/>
          </a:xfrm>
          <a:prstGeom prst="roundRect">
            <a:avLst/>
          </a:prstGeom>
          <a:solidFill>
            <a:schemeClr val="tx1"/>
          </a:solidFill>
          <a:ln w="38100">
            <a:solidFill>
              <a:srgbClr val="1950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b="1" dirty="0" smtClean="0">
                <a:solidFill>
                  <a:srgbClr val="1950A3"/>
                </a:solidFill>
              </a:rPr>
              <a:t>В течении 5 рабочих дней представить в Фонд по адресу: г. Улан-Удэ, ул. Толстого, д.23 (</a:t>
            </a:r>
            <a:r>
              <a:rPr lang="ru-RU" sz="1400" b="1" dirty="0" err="1" smtClean="0">
                <a:solidFill>
                  <a:srgbClr val="1950A3"/>
                </a:solidFill>
              </a:rPr>
              <a:t>каб</a:t>
            </a:r>
            <a:r>
              <a:rPr lang="ru-RU" sz="1400" b="1" dirty="0" smtClean="0">
                <a:solidFill>
                  <a:srgbClr val="1950A3"/>
                </a:solidFill>
              </a:rPr>
              <a:t>. 217)</a:t>
            </a:r>
            <a:endParaRPr lang="ru-RU" sz="1400" b="1" dirty="0">
              <a:solidFill>
                <a:srgbClr val="1950A3"/>
              </a:solidFill>
            </a:endParaRPr>
          </a:p>
        </p:txBody>
      </p:sp>
      <p:pic>
        <p:nvPicPr>
          <p:cNvPr id="18" name="Рисунок 1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82639" cy="973826"/>
          </a:xfrm>
          <a:prstGeom prst="rect">
            <a:avLst/>
          </a:prstGeom>
        </p:spPr>
      </p:pic>
      <p:cxnSp>
        <p:nvCxnSpPr>
          <p:cNvPr id="22" name="Прямая со стрелкой 21"/>
          <p:cNvCxnSpPr>
            <a:stCxn id="4" idx="3"/>
            <a:endCxn id="6" idx="1"/>
          </p:cNvCxnSpPr>
          <p:nvPr/>
        </p:nvCxnSpPr>
        <p:spPr>
          <a:xfrm>
            <a:off x="5376333" y="3149485"/>
            <a:ext cx="1058463" cy="12697"/>
          </a:xfrm>
          <a:prstGeom prst="straightConnector1">
            <a:avLst/>
          </a:prstGeom>
          <a:ln w="76200">
            <a:solidFill>
              <a:schemeClr val="tx1">
                <a:alpha val="60000"/>
              </a:schemeClr>
            </a:solidFill>
            <a:tailEnd type="triangle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46512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82639" y="139079"/>
            <a:ext cx="10724058" cy="908382"/>
          </a:xfrm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Алгоритм действий при переходе со специального счета на счет регионального Оператора</a:t>
            </a:r>
            <a:endParaRPr lang="ru-RU" sz="2800" b="1" dirty="0"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602631" y="1777769"/>
            <a:ext cx="4773702" cy="2667231"/>
          </a:xfrm>
          <a:prstGeom prst="roundRect">
            <a:avLst/>
          </a:prstGeom>
          <a:solidFill>
            <a:schemeClr val="tx1"/>
          </a:solidFill>
          <a:ln w="38100">
            <a:solidFill>
              <a:srgbClr val="1950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b="1" dirty="0" smtClean="0">
                <a:solidFill>
                  <a:srgbClr val="1950A3"/>
                </a:solidFill>
              </a:rPr>
              <a:t>Заполнить:</a:t>
            </a:r>
          </a:p>
          <a:p>
            <a:pPr marL="342900" indent="-342900">
              <a:buAutoNum type="arabicParenR"/>
            </a:pPr>
            <a:r>
              <a:rPr lang="ru-RU" sz="1400" b="1" dirty="0">
                <a:solidFill>
                  <a:srgbClr val="1950A3"/>
                </a:solidFill>
              </a:rPr>
              <a:t>Протокол об изменении способа ФКР со спец счета на счет РО (рекомендуемая форма</a:t>
            </a:r>
            <a:r>
              <a:rPr lang="ru-RU" sz="1400" b="1" dirty="0" smtClean="0">
                <a:solidFill>
                  <a:srgbClr val="1950A3"/>
                </a:solidFill>
              </a:rPr>
              <a:t>)*</a:t>
            </a:r>
          </a:p>
          <a:p>
            <a:pPr marL="342900" indent="-342900">
              <a:buFontTx/>
              <a:buAutoNum type="arabicParenR"/>
            </a:pPr>
            <a:r>
              <a:rPr lang="ru-RU" sz="1400" b="1" dirty="0" smtClean="0">
                <a:solidFill>
                  <a:srgbClr val="1950A3"/>
                </a:solidFill>
              </a:rPr>
              <a:t>Уведомление о прекращении формирования фонда капитального ремонта на специальном счете*</a:t>
            </a:r>
          </a:p>
          <a:p>
            <a:r>
              <a:rPr lang="ru-RU" sz="1600" b="1" dirty="0" smtClean="0">
                <a:solidFill>
                  <a:srgbClr val="1950A3"/>
                </a:solidFill>
              </a:rPr>
              <a:t>--------------------------------------------------</a:t>
            </a:r>
          </a:p>
          <a:p>
            <a:r>
              <a:rPr lang="ru-RU" sz="1200" dirty="0" smtClean="0">
                <a:solidFill>
                  <a:srgbClr val="1950A3"/>
                </a:solidFill>
              </a:rPr>
              <a:t>* образцы документов размещены на сайте </a:t>
            </a:r>
            <a:r>
              <a:rPr lang="ru-RU" sz="1200" dirty="0">
                <a:solidFill>
                  <a:srgbClr val="1950A3"/>
                </a:solidFill>
              </a:rPr>
              <a:t>Фонда :</a:t>
            </a:r>
            <a:r>
              <a:rPr lang="en-US" sz="1200" dirty="0">
                <a:solidFill>
                  <a:srgbClr val="1950A3"/>
                </a:solidFill>
              </a:rPr>
              <a:t> site.fondkr03.ru</a:t>
            </a:r>
            <a:r>
              <a:rPr lang="ru-RU" sz="1200" dirty="0" smtClean="0">
                <a:solidFill>
                  <a:srgbClr val="1950A3"/>
                </a:solidFill>
              </a:rPr>
              <a:t> («Собственникам»- «Образцы документов»)</a:t>
            </a:r>
            <a:endParaRPr lang="ru-RU" sz="1200" dirty="0">
              <a:solidFill>
                <a:srgbClr val="1950A3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434796" y="2346641"/>
            <a:ext cx="3869137" cy="1529492"/>
          </a:xfrm>
          <a:prstGeom prst="roundRect">
            <a:avLst/>
          </a:prstGeom>
          <a:solidFill>
            <a:schemeClr val="tx1"/>
          </a:solidFill>
          <a:ln w="38100">
            <a:solidFill>
              <a:srgbClr val="1950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b="1" dirty="0" smtClean="0">
                <a:solidFill>
                  <a:srgbClr val="1950A3"/>
                </a:solidFill>
              </a:rPr>
              <a:t>В течении 5 рабочих дней представить в Фонд </a:t>
            </a:r>
            <a:r>
              <a:rPr lang="ru-RU" sz="1400" b="1" dirty="0">
                <a:solidFill>
                  <a:srgbClr val="1950A3"/>
                </a:solidFill>
              </a:rPr>
              <a:t>по адресу: г. Улан-Удэ, ул. Толстого, д.23 (</a:t>
            </a:r>
            <a:r>
              <a:rPr lang="ru-RU" sz="1400" b="1" dirty="0" err="1">
                <a:solidFill>
                  <a:srgbClr val="1950A3"/>
                </a:solidFill>
              </a:rPr>
              <a:t>каб</a:t>
            </a:r>
            <a:r>
              <a:rPr lang="ru-RU" sz="1400" b="1" dirty="0">
                <a:solidFill>
                  <a:srgbClr val="1950A3"/>
                </a:solidFill>
              </a:rPr>
              <a:t>. 217)</a:t>
            </a:r>
          </a:p>
        </p:txBody>
      </p:sp>
      <p:pic>
        <p:nvPicPr>
          <p:cNvPr id="18" name="Рисунок 1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82639" cy="973826"/>
          </a:xfrm>
          <a:prstGeom prst="rect">
            <a:avLst/>
          </a:prstGeom>
        </p:spPr>
      </p:pic>
      <p:cxnSp>
        <p:nvCxnSpPr>
          <p:cNvPr id="22" name="Прямая со стрелкой 21"/>
          <p:cNvCxnSpPr>
            <a:stCxn id="4" idx="3"/>
            <a:endCxn id="6" idx="1"/>
          </p:cNvCxnSpPr>
          <p:nvPr/>
        </p:nvCxnSpPr>
        <p:spPr>
          <a:xfrm>
            <a:off x="5376333" y="3111385"/>
            <a:ext cx="1058463" cy="2"/>
          </a:xfrm>
          <a:prstGeom prst="straightConnector1">
            <a:avLst/>
          </a:prstGeom>
          <a:ln w="76200">
            <a:solidFill>
              <a:schemeClr val="tx1">
                <a:alpha val="60000"/>
              </a:schemeClr>
            </a:solidFill>
            <a:tailEnd type="triangle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13541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05576" y="101600"/>
            <a:ext cx="9247321" cy="933427"/>
          </a:xfrm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Алгоритм оформления льгот, компенсаций, субсидий</a:t>
            </a:r>
            <a:endParaRPr lang="ru-RU" sz="2800" b="1" dirty="0"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585698" y="2446635"/>
            <a:ext cx="2256839" cy="1426686"/>
          </a:xfrm>
          <a:prstGeom prst="roundRect">
            <a:avLst/>
          </a:prstGeom>
          <a:solidFill>
            <a:schemeClr val="tx1"/>
          </a:solidFill>
          <a:ln w="38100">
            <a:solidFill>
              <a:srgbClr val="1950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200" b="1" dirty="0" smtClean="0">
                <a:solidFill>
                  <a:srgbClr val="1950A3"/>
                </a:solidFill>
              </a:rPr>
              <a:t>Оплатить имеющуюся задолженность</a:t>
            </a:r>
            <a:endParaRPr lang="ru-RU" sz="1200" b="1" dirty="0">
              <a:solidFill>
                <a:srgbClr val="1950A3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437490" y="2446635"/>
            <a:ext cx="2201310" cy="1426686"/>
          </a:xfrm>
          <a:prstGeom prst="roundRect">
            <a:avLst/>
          </a:prstGeom>
          <a:solidFill>
            <a:schemeClr val="tx1"/>
          </a:solidFill>
          <a:ln w="38100">
            <a:solidFill>
              <a:srgbClr val="1950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200" b="1" dirty="0" smtClean="0">
                <a:solidFill>
                  <a:srgbClr val="1950A3"/>
                </a:solidFill>
              </a:rPr>
              <a:t>Получить справку с начислениями по лицевому счету в Фонде (</a:t>
            </a:r>
            <a:r>
              <a:rPr lang="ru-RU" sz="1200" b="1" dirty="0" err="1" smtClean="0">
                <a:solidFill>
                  <a:srgbClr val="1950A3"/>
                </a:solidFill>
              </a:rPr>
              <a:t>каб</a:t>
            </a:r>
            <a:r>
              <a:rPr lang="ru-RU" sz="1200" b="1" dirty="0" smtClean="0">
                <a:solidFill>
                  <a:srgbClr val="1950A3"/>
                </a:solidFill>
              </a:rPr>
              <a:t>. 211)</a:t>
            </a:r>
            <a:endParaRPr lang="ru-RU" sz="1200" b="1" dirty="0">
              <a:solidFill>
                <a:srgbClr val="1950A3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426255" y="2168548"/>
            <a:ext cx="4529611" cy="1981432"/>
          </a:xfrm>
          <a:prstGeom prst="roundRect">
            <a:avLst/>
          </a:prstGeom>
          <a:solidFill>
            <a:schemeClr val="tx1"/>
          </a:solidFill>
          <a:ln w="38100">
            <a:solidFill>
              <a:srgbClr val="1950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200" b="1" dirty="0" smtClean="0">
                <a:solidFill>
                  <a:srgbClr val="1950A3"/>
                </a:solidFill>
              </a:rPr>
              <a:t>Обратиться в клиентские службы территориальных органов социальной защиты населения - филиалы Республиканского государственного учреждения «Центр социальной поддержки населения» по месту жительства.</a:t>
            </a:r>
            <a:endParaRPr lang="ru-RU" sz="1200" b="1" dirty="0">
              <a:solidFill>
                <a:srgbClr val="1950A3"/>
              </a:solidFill>
            </a:endParaRPr>
          </a:p>
        </p:txBody>
      </p:sp>
      <p:pic>
        <p:nvPicPr>
          <p:cNvPr id="18" name="Рисунок 1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82639" cy="973826"/>
          </a:xfrm>
          <a:prstGeom prst="rect">
            <a:avLst/>
          </a:prstGeom>
        </p:spPr>
      </p:pic>
      <p:cxnSp>
        <p:nvCxnSpPr>
          <p:cNvPr id="22" name="Прямая со стрелкой 21"/>
          <p:cNvCxnSpPr>
            <a:stCxn id="4" idx="3"/>
            <a:endCxn id="6" idx="1"/>
          </p:cNvCxnSpPr>
          <p:nvPr/>
        </p:nvCxnSpPr>
        <p:spPr>
          <a:xfrm>
            <a:off x="2842537" y="3159978"/>
            <a:ext cx="594953" cy="0"/>
          </a:xfrm>
          <a:prstGeom prst="straightConnector1">
            <a:avLst/>
          </a:prstGeom>
          <a:ln w="76200">
            <a:solidFill>
              <a:schemeClr val="tx1">
                <a:alpha val="60000"/>
              </a:schemeClr>
            </a:solidFill>
            <a:tailEnd type="triangle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>
            <a:stCxn id="6" idx="3"/>
            <a:endCxn id="8" idx="1"/>
          </p:cNvCxnSpPr>
          <p:nvPr/>
        </p:nvCxnSpPr>
        <p:spPr>
          <a:xfrm flipV="1">
            <a:off x="5638800" y="3159264"/>
            <a:ext cx="787455" cy="714"/>
          </a:xfrm>
          <a:prstGeom prst="straightConnector1">
            <a:avLst/>
          </a:prstGeom>
          <a:ln w="76200">
            <a:solidFill>
              <a:schemeClr val="tx1">
                <a:alpha val="60000"/>
              </a:schemeClr>
            </a:solidFill>
            <a:tailEnd type="triangle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Скругленный прямоугольник 8"/>
          <p:cNvSpPr/>
          <p:nvPr/>
        </p:nvSpPr>
        <p:spPr>
          <a:xfrm>
            <a:off x="627932" y="4530806"/>
            <a:ext cx="4221324" cy="1938643"/>
          </a:xfrm>
          <a:prstGeom prst="roundRect">
            <a:avLst/>
          </a:prstGeom>
          <a:solidFill>
            <a:schemeClr val="tx1"/>
          </a:solidFill>
          <a:ln w="38100">
            <a:solidFill>
              <a:srgbClr val="1950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200" b="1" dirty="0">
                <a:solidFill>
                  <a:srgbClr val="1950A3"/>
                </a:solidFill>
              </a:rPr>
              <a:t>При отсутствии возможности для погашения задолженности по уплате взносов на капитальный ремонт в полном объеме, за исключением случаев открытия искового дела для взыскания задолженности в судебном порядке, собственник помещения имеет право оформить соглашение о рассрочке при условии оплаты предварительного взноса в размере от 20% до 50% от суммы задолженности. 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6619875" y="4533561"/>
            <a:ext cx="4135695" cy="1938643"/>
          </a:xfrm>
          <a:prstGeom prst="roundRect">
            <a:avLst/>
          </a:prstGeom>
          <a:solidFill>
            <a:schemeClr val="tx1"/>
          </a:solidFill>
          <a:ln w="38100">
            <a:solidFill>
              <a:srgbClr val="1950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200" b="1" dirty="0" smtClean="0">
                <a:solidFill>
                  <a:srgbClr val="1950A3"/>
                </a:solidFill>
              </a:rPr>
              <a:t>Оформить соглашение о рассрочке, направив </a:t>
            </a:r>
            <a:r>
              <a:rPr lang="ru-RU" sz="1200" b="1" dirty="0">
                <a:solidFill>
                  <a:srgbClr val="1950A3"/>
                </a:solidFill>
              </a:rPr>
              <a:t>личное заявление с приложением копий чека об оплате предварительного взноса, паспорта и правоустанавливающих документов на адрес электронной </a:t>
            </a:r>
            <a:r>
              <a:rPr lang="ru-RU" sz="1200" b="1" dirty="0" smtClean="0">
                <a:solidFill>
                  <a:srgbClr val="1950A3"/>
                </a:solidFill>
              </a:rPr>
              <a:t>почты: </a:t>
            </a:r>
            <a:r>
              <a:rPr lang="ru-RU" sz="1200" b="1" dirty="0">
                <a:solidFill>
                  <a:srgbClr val="1950A3"/>
                </a:solidFill>
              </a:rPr>
              <a:t>fondkr03@mail.ru либо почтовый адрес: 670000, г. Улан-Удэ, ул. Толстого, д.23, каб.217.</a:t>
            </a:r>
          </a:p>
        </p:txBody>
      </p:sp>
      <p:cxnSp>
        <p:nvCxnSpPr>
          <p:cNvPr id="13" name="Прямая со стрелкой 12"/>
          <p:cNvCxnSpPr>
            <a:stCxn id="9" idx="3"/>
            <a:endCxn id="10" idx="1"/>
          </p:cNvCxnSpPr>
          <p:nvPr/>
        </p:nvCxnSpPr>
        <p:spPr>
          <a:xfrm>
            <a:off x="4849256" y="5500128"/>
            <a:ext cx="1770619" cy="2755"/>
          </a:xfrm>
          <a:prstGeom prst="straightConnector1">
            <a:avLst/>
          </a:prstGeom>
          <a:ln w="76200">
            <a:solidFill>
              <a:schemeClr val="tx1">
                <a:alpha val="60000"/>
              </a:schemeClr>
            </a:solidFill>
            <a:tailEnd type="triangle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>
            <a:stCxn id="10" idx="0"/>
            <a:endCxn id="8" idx="2"/>
          </p:cNvCxnSpPr>
          <p:nvPr/>
        </p:nvCxnSpPr>
        <p:spPr>
          <a:xfrm flipV="1">
            <a:off x="8687723" y="4149980"/>
            <a:ext cx="3338" cy="383581"/>
          </a:xfrm>
          <a:prstGeom prst="straightConnector1">
            <a:avLst/>
          </a:prstGeom>
          <a:ln w="76200">
            <a:solidFill>
              <a:schemeClr val="tx1">
                <a:alpha val="60000"/>
              </a:schemeClr>
            </a:solidFill>
            <a:tailEnd type="triangle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74286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05576" y="423341"/>
            <a:ext cx="9247321" cy="541867"/>
          </a:xfrm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Алгоритм оплаты в личном кабинете сайта НО «Фонд капитального ремонта»</a:t>
            </a:r>
            <a:endParaRPr lang="ru-RU" sz="2800" b="1" dirty="0"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516467" y="2308249"/>
            <a:ext cx="3251200" cy="1671085"/>
          </a:xfrm>
          <a:prstGeom prst="roundRect">
            <a:avLst/>
          </a:prstGeom>
          <a:solidFill>
            <a:schemeClr val="tx1"/>
          </a:solidFill>
          <a:ln w="38100">
            <a:solidFill>
              <a:srgbClr val="1950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b="1" dirty="0" smtClean="0">
                <a:solidFill>
                  <a:srgbClr val="1950A3"/>
                </a:solidFill>
              </a:rPr>
              <a:t>Зарегистрироваться* в личном кабинете по адресу</a:t>
            </a:r>
            <a:r>
              <a:rPr lang="en-US" sz="1400" b="1" dirty="0">
                <a:solidFill>
                  <a:srgbClr val="1950A3"/>
                </a:solidFill>
              </a:rPr>
              <a:t>:</a:t>
            </a:r>
            <a:r>
              <a:rPr lang="ru-RU" sz="1400" b="1" dirty="0" smtClean="0">
                <a:solidFill>
                  <a:srgbClr val="1950A3"/>
                </a:solidFill>
              </a:rPr>
              <a:t> </a:t>
            </a:r>
            <a:r>
              <a:rPr lang="en-US" sz="1400" b="1" dirty="0" smtClean="0">
                <a:solidFill>
                  <a:srgbClr val="1950A3"/>
                </a:solidFill>
              </a:rPr>
              <a:t>https://my.fondkr03.ru</a:t>
            </a:r>
            <a:r>
              <a:rPr lang="ru-RU" sz="1400" b="1" dirty="0" smtClean="0">
                <a:solidFill>
                  <a:srgbClr val="1950A3"/>
                </a:solidFill>
              </a:rPr>
              <a:t> </a:t>
            </a:r>
          </a:p>
          <a:p>
            <a:r>
              <a:rPr lang="ru-RU" sz="1400" b="1" dirty="0" smtClean="0">
                <a:solidFill>
                  <a:srgbClr val="1950A3"/>
                </a:solidFill>
              </a:rPr>
              <a:t>-------------------------------------</a:t>
            </a:r>
          </a:p>
          <a:p>
            <a:r>
              <a:rPr lang="ru-RU" sz="1100" b="1" dirty="0">
                <a:solidFill>
                  <a:srgbClr val="1950A3"/>
                </a:solidFill>
              </a:rPr>
              <a:t>* Руководство пользователя </a:t>
            </a:r>
            <a:r>
              <a:rPr lang="ru-RU" sz="1100" b="1" dirty="0" smtClean="0">
                <a:solidFill>
                  <a:srgbClr val="1950A3"/>
                </a:solidFill>
              </a:rPr>
              <a:t>находиться в правом верхнем углу страницы личного кабинета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114801" y="2308250"/>
            <a:ext cx="2785533" cy="1671085"/>
          </a:xfrm>
          <a:prstGeom prst="roundRect">
            <a:avLst/>
          </a:prstGeom>
          <a:solidFill>
            <a:schemeClr val="tx1"/>
          </a:solidFill>
          <a:ln w="38100">
            <a:solidFill>
              <a:srgbClr val="1950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b="1" dirty="0" smtClean="0">
                <a:solidFill>
                  <a:srgbClr val="1950A3"/>
                </a:solidFill>
              </a:rPr>
              <a:t>Добавить в личный кабинет лицевой счет*</a:t>
            </a:r>
          </a:p>
          <a:p>
            <a:r>
              <a:rPr lang="ru-RU" sz="1400" b="1" dirty="0" smtClean="0">
                <a:solidFill>
                  <a:srgbClr val="1950A3"/>
                </a:solidFill>
              </a:rPr>
              <a:t>------------------------------</a:t>
            </a:r>
          </a:p>
          <a:p>
            <a:r>
              <a:rPr lang="ru-RU" sz="1100" b="1" dirty="0" smtClean="0">
                <a:solidFill>
                  <a:srgbClr val="1950A3"/>
                </a:solidFill>
              </a:rPr>
              <a:t>* Можно добавить несколько лицевых счетов</a:t>
            </a:r>
            <a:endParaRPr lang="ru-RU" sz="1100" b="1" dirty="0">
              <a:solidFill>
                <a:srgbClr val="1950A3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7247468" y="2308250"/>
            <a:ext cx="2819399" cy="1671085"/>
          </a:xfrm>
          <a:prstGeom prst="roundRect">
            <a:avLst/>
          </a:prstGeom>
          <a:solidFill>
            <a:schemeClr val="tx1"/>
          </a:solidFill>
          <a:ln w="38100">
            <a:solidFill>
              <a:srgbClr val="1950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b="1" dirty="0" smtClean="0">
                <a:solidFill>
                  <a:srgbClr val="1950A3"/>
                </a:solidFill>
              </a:rPr>
              <a:t>Перейти на вкладку «Платежи»,</a:t>
            </a:r>
          </a:p>
          <a:p>
            <a:r>
              <a:rPr lang="ru-RU" sz="1400" b="1" dirty="0" smtClean="0">
                <a:solidFill>
                  <a:srgbClr val="1950A3"/>
                </a:solidFill>
              </a:rPr>
              <a:t>нажать на кнопку «</a:t>
            </a:r>
            <a:r>
              <a:rPr lang="ru-RU" sz="1400" b="1" dirty="0">
                <a:solidFill>
                  <a:srgbClr val="1950A3"/>
                </a:solidFill>
              </a:rPr>
              <a:t>О</a:t>
            </a:r>
            <a:r>
              <a:rPr lang="ru-RU" sz="1400" b="1" dirty="0" smtClean="0">
                <a:solidFill>
                  <a:srgbClr val="1950A3"/>
                </a:solidFill>
              </a:rPr>
              <a:t>платить счета»</a:t>
            </a:r>
            <a:endParaRPr lang="ru-RU" sz="1400" b="1" dirty="0">
              <a:solidFill>
                <a:srgbClr val="1950A3"/>
              </a:solidFill>
            </a:endParaRPr>
          </a:p>
        </p:txBody>
      </p:sp>
      <p:pic>
        <p:nvPicPr>
          <p:cNvPr id="18" name="Рисунок 1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82639" cy="973826"/>
          </a:xfrm>
          <a:prstGeom prst="rect">
            <a:avLst/>
          </a:prstGeom>
        </p:spPr>
      </p:pic>
      <p:cxnSp>
        <p:nvCxnSpPr>
          <p:cNvPr id="22" name="Прямая со стрелкой 21"/>
          <p:cNvCxnSpPr>
            <a:stCxn id="4" idx="3"/>
            <a:endCxn id="6" idx="1"/>
          </p:cNvCxnSpPr>
          <p:nvPr/>
        </p:nvCxnSpPr>
        <p:spPr>
          <a:xfrm>
            <a:off x="3767667" y="3143792"/>
            <a:ext cx="347134" cy="1"/>
          </a:xfrm>
          <a:prstGeom prst="straightConnector1">
            <a:avLst/>
          </a:prstGeom>
          <a:ln w="76200">
            <a:solidFill>
              <a:schemeClr val="tx1">
                <a:alpha val="60000"/>
              </a:schemeClr>
            </a:solidFill>
            <a:tailEnd type="triangle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>
            <a:stCxn id="6" idx="3"/>
            <a:endCxn id="8" idx="1"/>
          </p:cNvCxnSpPr>
          <p:nvPr/>
        </p:nvCxnSpPr>
        <p:spPr>
          <a:xfrm>
            <a:off x="6900334" y="3143793"/>
            <a:ext cx="347134" cy="0"/>
          </a:xfrm>
          <a:prstGeom prst="straightConnector1">
            <a:avLst/>
          </a:prstGeom>
          <a:ln w="76200">
            <a:solidFill>
              <a:schemeClr val="tx1">
                <a:alpha val="60000"/>
              </a:schemeClr>
            </a:solidFill>
            <a:tailEnd type="triangle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99674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99573" y="1"/>
            <a:ext cx="10940891" cy="829726"/>
          </a:xfrm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txBody>
          <a:bodyPr>
            <a:noAutofit/>
          </a:bodyPr>
          <a:lstStyle/>
          <a:p>
            <a:r>
              <a:rPr lang="ru-RU" sz="1400" b="1" dirty="0" smtClean="0"/>
              <a:t>Алгоритм учета </a:t>
            </a:r>
            <a:r>
              <a:rPr lang="ru-RU" sz="1400" b="1" dirty="0"/>
              <a:t>обязанности по уплате взносов на капитальный ремонт, неисполненной Российской Федерацией, субъектом Российской Федерации или муниципальным образованием, </a:t>
            </a:r>
            <a:r>
              <a:rPr lang="ru-RU" sz="1400" b="1" dirty="0" smtClean="0"/>
              <a:t>являющимся предыдущим </a:t>
            </a:r>
            <a:r>
              <a:rPr lang="ru-RU" sz="1400" b="1" dirty="0"/>
              <a:t>собственником помещения в </a:t>
            </a:r>
            <a:r>
              <a:rPr lang="ru-RU" sz="1400" b="1" dirty="0" smtClean="0"/>
              <a:t>МКД</a:t>
            </a:r>
            <a:endParaRPr lang="ru-RU" sz="1400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79403" y="1224517"/>
            <a:ext cx="4936064" cy="2658534"/>
          </a:xfrm>
          <a:prstGeom prst="roundRect">
            <a:avLst/>
          </a:prstGeom>
          <a:solidFill>
            <a:schemeClr val="tx1"/>
          </a:solidFill>
          <a:ln w="38100">
            <a:solidFill>
              <a:srgbClr val="1950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100" b="1" dirty="0" smtClean="0">
                <a:solidFill>
                  <a:srgbClr val="1950A3"/>
                </a:solidFill>
              </a:rPr>
              <a:t>Распределение </a:t>
            </a:r>
            <a:r>
              <a:rPr lang="ru-RU" sz="1100" b="1" dirty="0">
                <a:solidFill>
                  <a:srgbClr val="1950A3"/>
                </a:solidFill>
              </a:rPr>
              <a:t>сумм задолженности по уплате взносов на капитальный ремонт между предыдущим собственником – публичным образованием и новым собственником, осуществляется в заявительном порядке на </a:t>
            </a:r>
            <a:r>
              <a:rPr lang="ru-RU" sz="1100" b="1" dirty="0" smtClean="0">
                <a:solidFill>
                  <a:srgbClr val="1950A3"/>
                </a:solidFill>
              </a:rPr>
              <a:t>основании </a:t>
            </a:r>
            <a:r>
              <a:rPr lang="ru-RU" sz="1100" b="1" dirty="0">
                <a:solidFill>
                  <a:srgbClr val="1950A3"/>
                </a:solidFill>
              </a:rPr>
              <a:t>оригиналов письменных заявлений </a:t>
            </a:r>
            <a:r>
              <a:rPr lang="ru-RU" sz="1100" b="1" dirty="0" smtClean="0">
                <a:solidFill>
                  <a:srgbClr val="1950A3"/>
                </a:solidFill>
              </a:rPr>
              <a:t>установленной </a:t>
            </a:r>
            <a:r>
              <a:rPr lang="ru-RU" sz="1100" b="1" dirty="0">
                <a:solidFill>
                  <a:srgbClr val="1950A3"/>
                </a:solidFill>
              </a:rPr>
              <a:t>формы, направляемых в адрес </a:t>
            </a:r>
            <a:r>
              <a:rPr lang="ru-RU" sz="1100" b="1" dirty="0" smtClean="0">
                <a:solidFill>
                  <a:srgbClr val="1950A3"/>
                </a:solidFill>
              </a:rPr>
              <a:t>Фонд собственниками </a:t>
            </a:r>
            <a:r>
              <a:rPr lang="ru-RU" sz="1100" b="1" dirty="0">
                <a:solidFill>
                  <a:srgbClr val="1950A3"/>
                </a:solidFill>
              </a:rPr>
              <a:t>таких помещений, с </a:t>
            </a:r>
            <a:r>
              <a:rPr lang="ru-RU" sz="1100" b="1" dirty="0" smtClean="0">
                <a:solidFill>
                  <a:srgbClr val="1950A3"/>
                </a:solidFill>
              </a:rPr>
              <a:t>приложением:</a:t>
            </a:r>
          </a:p>
          <a:p>
            <a:pPr indent="449263" algn="just" defTabSz="403225"/>
            <a:r>
              <a:rPr lang="ru-RU" sz="1000" b="1" dirty="0" smtClean="0">
                <a:solidFill>
                  <a:srgbClr val="1950A3"/>
                </a:solidFill>
              </a:rPr>
              <a:t>1) копий </a:t>
            </a:r>
            <a:r>
              <a:rPr lang="ru-RU" sz="1000" b="1" dirty="0">
                <a:solidFill>
                  <a:srgbClr val="1950A3"/>
                </a:solidFill>
              </a:rPr>
              <a:t>правоустанавливающих </a:t>
            </a:r>
            <a:r>
              <a:rPr lang="ru-RU" sz="1000" b="1" dirty="0" smtClean="0">
                <a:solidFill>
                  <a:srgbClr val="1950A3"/>
                </a:solidFill>
              </a:rPr>
              <a:t>документов, позволяющих </a:t>
            </a:r>
            <a:r>
              <a:rPr lang="ru-RU" sz="1000" b="1" dirty="0">
                <a:solidFill>
                  <a:srgbClr val="1950A3"/>
                </a:solidFill>
              </a:rPr>
              <a:t>однозначно установить дату перехода права и основание такого перехода;</a:t>
            </a:r>
          </a:p>
          <a:p>
            <a:pPr indent="449263" algn="just"/>
            <a:r>
              <a:rPr lang="ru-RU" sz="1000" b="1" dirty="0" smtClean="0">
                <a:solidFill>
                  <a:srgbClr val="1950A3"/>
                </a:solidFill>
              </a:rPr>
              <a:t>2) копий </a:t>
            </a:r>
            <a:r>
              <a:rPr lang="ru-RU" sz="1000" b="1" dirty="0">
                <a:solidFill>
                  <a:srgbClr val="1950A3"/>
                </a:solidFill>
              </a:rPr>
              <a:t>документов, послуживших основанием для перехода права </a:t>
            </a:r>
            <a:r>
              <a:rPr lang="ru-RU" sz="1000" b="1" dirty="0" smtClean="0">
                <a:solidFill>
                  <a:srgbClr val="1950A3"/>
                </a:solidFill>
              </a:rPr>
              <a:t>собственности </a:t>
            </a:r>
            <a:r>
              <a:rPr lang="ru-RU" sz="1000" b="1" dirty="0">
                <a:solidFill>
                  <a:srgbClr val="1950A3"/>
                </a:solidFill>
              </a:rPr>
              <a:t>на помещение в МКД, и позволяющих однозначно </a:t>
            </a:r>
            <a:r>
              <a:rPr lang="ru-RU" sz="1000" b="1" dirty="0" smtClean="0">
                <a:solidFill>
                  <a:srgbClr val="1950A3"/>
                </a:solidFill>
              </a:rPr>
              <a:t>идентифицировать </a:t>
            </a:r>
            <a:r>
              <a:rPr lang="ru-RU" sz="1000" b="1" dirty="0">
                <a:solidFill>
                  <a:srgbClr val="1950A3"/>
                </a:solidFill>
              </a:rPr>
              <a:t>предыдущего и нового собственника такого помещения.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681134" y="1689938"/>
            <a:ext cx="2920999" cy="1727692"/>
          </a:xfrm>
          <a:prstGeom prst="roundRect">
            <a:avLst/>
          </a:prstGeom>
          <a:solidFill>
            <a:schemeClr val="tx1"/>
          </a:solidFill>
          <a:ln w="38100">
            <a:solidFill>
              <a:srgbClr val="1950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200" b="1" dirty="0" smtClean="0">
                <a:solidFill>
                  <a:srgbClr val="1950A3"/>
                </a:solidFill>
              </a:rPr>
              <a:t>В </a:t>
            </a:r>
            <a:r>
              <a:rPr lang="ru-RU" sz="1200" b="1" dirty="0">
                <a:solidFill>
                  <a:srgbClr val="1950A3"/>
                </a:solidFill>
              </a:rPr>
              <a:t>случае если собственником помещения в МКД является юридическое лицо, заявление </a:t>
            </a:r>
            <a:r>
              <a:rPr lang="ru-RU" sz="1200" b="1" dirty="0" smtClean="0">
                <a:solidFill>
                  <a:srgbClr val="1950A3"/>
                </a:solidFill>
              </a:rPr>
              <a:t>(уведомление) направляется </a:t>
            </a:r>
            <a:r>
              <a:rPr lang="ru-RU" sz="1200" b="1" dirty="0">
                <a:solidFill>
                  <a:srgbClr val="1950A3"/>
                </a:solidFill>
              </a:rPr>
              <a:t>на официальном </a:t>
            </a:r>
            <a:r>
              <a:rPr lang="ru-RU" sz="1200" b="1">
                <a:solidFill>
                  <a:srgbClr val="1950A3"/>
                </a:solidFill>
              </a:rPr>
              <a:t>бланке </a:t>
            </a:r>
            <a:r>
              <a:rPr lang="ru-RU" sz="1200" b="1" smtClean="0">
                <a:solidFill>
                  <a:srgbClr val="1950A3"/>
                </a:solidFill>
              </a:rPr>
              <a:t>юридического </a:t>
            </a:r>
            <a:r>
              <a:rPr lang="ru-RU" sz="1200" b="1" dirty="0">
                <a:solidFill>
                  <a:srgbClr val="1950A3"/>
                </a:solidFill>
              </a:rPr>
              <a:t>лица.</a:t>
            </a:r>
            <a:endParaRPr lang="ru-RU" sz="1050" b="1" dirty="0">
              <a:solidFill>
                <a:srgbClr val="1950A3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8943264" y="1558705"/>
            <a:ext cx="2630668" cy="1990158"/>
          </a:xfrm>
          <a:prstGeom prst="roundRect">
            <a:avLst/>
          </a:prstGeom>
          <a:solidFill>
            <a:schemeClr val="tx1"/>
          </a:solidFill>
          <a:ln w="38100">
            <a:solidFill>
              <a:srgbClr val="1950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200" b="1" dirty="0" smtClean="0">
                <a:solidFill>
                  <a:srgbClr val="1950A3"/>
                </a:solidFill>
              </a:rPr>
              <a:t>Рассмотрение </a:t>
            </a:r>
            <a:r>
              <a:rPr lang="ru-RU" sz="1200" b="1" dirty="0">
                <a:solidFill>
                  <a:srgbClr val="1950A3"/>
                </a:solidFill>
              </a:rPr>
              <a:t>заявлений и уведомлений производится </a:t>
            </a:r>
            <a:r>
              <a:rPr lang="ru-RU" sz="1200" b="1" dirty="0" smtClean="0">
                <a:solidFill>
                  <a:srgbClr val="1950A3"/>
                </a:solidFill>
              </a:rPr>
              <a:t>Фондом в </a:t>
            </a:r>
            <a:r>
              <a:rPr lang="ru-RU" sz="1200" b="1" dirty="0">
                <a:solidFill>
                  <a:srgbClr val="1950A3"/>
                </a:solidFill>
              </a:rPr>
              <a:t>общем порядке, предусмотренном Федеральным законом от 02.05.2006 № 59-ФЗ «О порядке рассмотрения обращений граждан </a:t>
            </a:r>
            <a:r>
              <a:rPr lang="ru-RU" sz="1200" b="1" dirty="0" smtClean="0">
                <a:solidFill>
                  <a:srgbClr val="1950A3"/>
                </a:solidFill>
              </a:rPr>
              <a:t>Российской </a:t>
            </a:r>
            <a:r>
              <a:rPr lang="ru-RU" sz="1200" b="1" dirty="0">
                <a:solidFill>
                  <a:srgbClr val="1950A3"/>
                </a:solidFill>
              </a:rPr>
              <a:t>Федерации».</a:t>
            </a:r>
          </a:p>
        </p:txBody>
      </p:sp>
      <p:pic>
        <p:nvPicPr>
          <p:cNvPr id="18" name="Рисунок 1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82639" cy="973826"/>
          </a:xfrm>
          <a:prstGeom prst="rect">
            <a:avLst/>
          </a:prstGeom>
        </p:spPr>
      </p:pic>
      <p:cxnSp>
        <p:nvCxnSpPr>
          <p:cNvPr id="22" name="Прямая со стрелкой 21"/>
          <p:cNvCxnSpPr>
            <a:stCxn id="4" idx="3"/>
            <a:endCxn id="6" idx="1"/>
          </p:cNvCxnSpPr>
          <p:nvPr/>
        </p:nvCxnSpPr>
        <p:spPr>
          <a:xfrm>
            <a:off x="5215467" y="2553784"/>
            <a:ext cx="465667" cy="0"/>
          </a:xfrm>
          <a:prstGeom prst="straightConnector1">
            <a:avLst/>
          </a:prstGeom>
          <a:ln w="76200">
            <a:solidFill>
              <a:schemeClr val="tx1">
                <a:alpha val="60000"/>
              </a:schemeClr>
            </a:solidFill>
            <a:tailEnd type="triangle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>
            <a:stCxn id="6" idx="3"/>
            <a:endCxn id="8" idx="1"/>
          </p:cNvCxnSpPr>
          <p:nvPr/>
        </p:nvCxnSpPr>
        <p:spPr>
          <a:xfrm>
            <a:off x="8602133" y="2553784"/>
            <a:ext cx="341131" cy="0"/>
          </a:xfrm>
          <a:prstGeom prst="straightConnector1">
            <a:avLst/>
          </a:prstGeom>
          <a:ln w="76200">
            <a:solidFill>
              <a:schemeClr val="tx1">
                <a:alpha val="60000"/>
              </a:schemeClr>
            </a:solidFill>
            <a:tailEnd type="triangle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Скругленный прямоугольник 29"/>
          <p:cNvSpPr/>
          <p:nvPr/>
        </p:nvSpPr>
        <p:spPr>
          <a:xfrm>
            <a:off x="5448300" y="4543942"/>
            <a:ext cx="5876402" cy="1995958"/>
          </a:xfrm>
          <a:prstGeom prst="roundRect">
            <a:avLst/>
          </a:prstGeom>
          <a:solidFill>
            <a:schemeClr val="tx1"/>
          </a:solidFill>
          <a:ln w="38100">
            <a:solidFill>
              <a:srgbClr val="1950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200" b="1" dirty="0" smtClean="0">
                <a:solidFill>
                  <a:srgbClr val="1950A3"/>
                </a:solidFill>
              </a:rPr>
              <a:t>Без </a:t>
            </a:r>
            <a:r>
              <a:rPr lang="ru-RU" sz="1200" b="1" dirty="0">
                <a:solidFill>
                  <a:srgbClr val="1950A3"/>
                </a:solidFill>
              </a:rPr>
              <a:t>подачи </a:t>
            </a:r>
            <a:r>
              <a:rPr lang="ru-RU" sz="1200" b="1" dirty="0" smtClean="0">
                <a:solidFill>
                  <a:srgbClr val="1950A3"/>
                </a:solidFill>
              </a:rPr>
              <a:t>заявления распределение </a:t>
            </a:r>
            <a:r>
              <a:rPr lang="ru-RU" sz="1200" b="1" dirty="0">
                <a:solidFill>
                  <a:srgbClr val="1950A3"/>
                </a:solidFill>
              </a:rPr>
              <a:t>сумм задолженности по уплате взносов на капитальный ремонт между предыдущим </a:t>
            </a:r>
            <a:r>
              <a:rPr lang="ru-RU" sz="1200" b="1" dirty="0" smtClean="0">
                <a:solidFill>
                  <a:srgbClr val="1950A3"/>
                </a:solidFill>
              </a:rPr>
              <a:t>собственником </a:t>
            </a:r>
            <a:r>
              <a:rPr lang="ru-RU" sz="1200" b="1" dirty="0">
                <a:solidFill>
                  <a:srgbClr val="1950A3"/>
                </a:solidFill>
              </a:rPr>
              <a:t>– публичным образованием и новым собственником, может быть произведено в случае отсутствия оплаты взносов на капитальный ремонт за помещение в </a:t>
            </a:r>
            <a:r>
              <a:rPr lang="ru-RU" sz="1200" b="1" dirty="0" smtClean="0">
                <a:solidFill>
                  <a:srgbClr val="1950A3"/>
                </a:solidFill>
              </a:rPr>
              <a:t>МКД, </a:t>
            </a:r>
            <a:r>
              <a:rPr lang="ru-RU" sz="1200" b="1" dirty="0">
                <a:solidFill>
                  <a:srgbClr val="1950A3"/>
                </a:solidFill>
              </a:rPr>
              <a:t>на основании информации о </a:t>
            </a:r>
            <a:r>
              <a:rPr lang="ru-RU" sz="1200" b="1" dirty="0" smtClean="0">
                <a:solidFill>
                  <a:srgbClr val="1950A3"/>
                </a:solidFill>
              </a:rPr>
              <a:t>государственной </a:t>
            </a:r>
            <a:r>
              <a:rPr lang="ru-RU" sz="1200" b="1" dirty="0">
                <a:solidFill>
                  <a:srgbClr val="1950A3"/>
                </a:solidFill>
              </a:rPr>
              <a:t>регистрации перехода прав, полученной </a:t>
            </a:r>
            <a:r>
              <a:rPr lang="ru-RU" sz="1200" b="1" dirty="0" smtClean="0">
                <a:solidFill>
                  <a:srgbClr val="1950A3"/>
                </a:solidFill>
              </a:rPr>
              <a:t>Фондом </a:t>
            </a:r>
            <a:r>
              <a:rPr lang="ru-RU" sz="1200" b="1" dirty="0">
                <a:solidFill>
                  <a:srgbClr val="1950A3"/>
                </a:solidFill>
              </a:rPr>
              <a:t>непосредственно из Единого государственного реестра недвижимости при подготовке материалов для взыскания задолженности </a:t>
            </a:r>
            <a:r>
              <a:rPr lang="ru-RU" sz="1200" b="1" dirty="0" smtClean="0">
                <a:solidFill>
                  <a:srgbClr val="1950A3"/>
                </a:solidFill>
              </a:rPr>
              <a:t>в </a:t>
            </a:r>
            <a:r>
              <a:rPr lang="ru-RU" sz="1200" b="1" dirty="0">
                <a:solidFill>
                  <a:srgbClr val="1950A3"/>
                </a:solidFill>
              </a:rPr>
              <a:t>судебном порядке.</a:t>
            </a:r>
          </a:p>
        </p:txBody>
      </p:sp>
      <p:cxnSp>
        <p:nvCxnSpPr>
          <p:cNvPr id="41" name="Соединительная линия уступом 40"/>
          <p:cNvCxnSpPr>
            <a:stCxn id="8" idx="3"/>
            <a:endCxn id="30" idx="0"/>
          </p:cNvCxnSpPr>
          <p:nvPr/>
        </p:nvCxnSpPr>
        <p:spPr>
          <a:xfrm flipH="1">
            <a:off x="8386501" y="2553784"/>
            <a:ext cx="3187431" cy="1990158"/>
          </a:xfrm>
          <a:prstGeom prst="bentConnector4">
            <a:avLst>
              <a:gd name="adj1" fmla="val -7172"/>
              <a:gd name="adj2" fmla="val 69469"/>
            </a:avLst>
          </a:prstGeom>
          <a:ln w="76200">
            <a:solidFill>
              <a:schemeClr val="tx1">
                <a:alpha val="60000"/>
              </a:schemeClr>
            </a:solidFill>
            <a:tailEnd type="triangle"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24731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ектор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394</TotalTime>
  <Words>849</Words>
  <Application>Microsoft Office PowerPoint</Application>
  <PresentationFormat>Произвольный</PresentationFormat>
  <Paragraphs>76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Сектор</vt:lpstr>
      <vt:lpstr>Алгоритм изменения сроков проведения капитального Ремонта в республиканской Программе</vt:lpstr>
      <vt:lpstr>Алгоритм изменения данных о собственнике</vt:lpstr>
      <vt:lpstr>Алгоритм разделения лицевого счета</vt:lpstr>
      <vt:lpstr>Алгоритм объединения лицевых счетов</vt:lpstr>
      <vt:lpstr>Алгоритм действий при переходе на специальный счет</vt:lpstr>
      <vt:lpstr>Алгоритм действий при переходе со специального счета на счет регионального Оператора</vt:lpstr>
      <vt:lpstr>Алгоритм оформления льгот, компенсаций, субсидий</vt:lpstr>
      <vt:lpstr>Алгоритм оплаты в личном кабинете сайта НО «Фонд капитального ремонта»</vt:lpstr>
      <vt:lpstr>Алгоритм учета обязанности по уплате взносов на капитальный ремонт, неисполненной Российской Федерацией, субъектом Российской Федерации или муниципальным образованием, являющимся предыдущим собственником помещения в МКД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Конюхов Алексей Михайлович</dc:creator>
  <cp:lastModifiedBy>admhor</cp:lastModifiedBy>
  <cp:revision>55</cp:revision>
  <cp:lastPrinted>2017-11-14T02:16:37Z</cp:lastPrinted>
  <dcterms:created xsi:type="dcterms:W3CDTF">2017-11-13T08:57:54Z</dcterms:created>
  <dcterms:modified xsi:type="dcterms:W3CDTF">2018-01-23T02:55:47Z</dcterms:modified>
</cp:coreProperties>
</file>