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290395.7</c:v>
                </c:pt>
                <c:pt idx="1">
                  <c:v>13447.03</c:v>
                </c:pt>
                <c:pt idx="2">
                  <c:v>11608.9</c:v>
                </c:pt>
                <c:pt idx="3">
                  <c:v>4149.8</c:v>
                </c:pt>
                <c:pt idx="4">
                  <c:v>8213</c:v>
                </c:pt>
                <c:pt idx="5">
                  <c:v>224.9</c:v>
                </c:pt>
                <c:pt idx="6">
                  <c:v>1450</c:v>
                </c:pt>
                <c:pt idx="7">
                  <c:v>3389.5</c:v>
                </c:pt>
                <c:pt idx="8">
                  <c:v>513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4767688558554348"/>
          <c:y val="1.6710022706155278E-2"/>
          <c:w val="0.35232311441445685"/>
          <c:h val="0.95681138507547203"/>
        </c:manualLayout>
      </c:layout>
      <c:txPr>
        <a:bodyPr/>
        <a:lstStyle/>
        <a:p>
          <a:pPr>
            <a:defRPr sz="1100" kern="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12409</c:v>
                </c:pt>
                <c:pt idx="1">
                  <c:v>463225.1</c:v>
                </c:pt>
                <c:pt idx="2">
                  <c:v>378435.3</c:v>
                </c:pt>
                <c:pt idx="3">
                  <c:v>39789.800000000003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#,##0.00000</c:formatCode>
                <c:ptCount val="10"/>
                <c:pt idx="0">
                  <c:v>88735.962820000001</c:v>
                </c:pt>
                <c:pt idx="1">
                  <c:v>100</c:v>
                </c:pt>
                <c:pt idx="2">
                  <c:v>50628.555540000001</c:v>
                </c:pt>
                <c:pt idx="3">
                  <c:v>16949.83265</c:v>
                </c:pt>
                <c:pt idx="4">
                  <c:v>935710.79598000005</c:v>
                </c:pt>
                <c:pt idx="5">
                  <c:v>49432.746870000003</c:v>
                </c:pt>
                <c:pt idx="6">
                  <c:v>12262.589669999999</c:v>
                </c:pt>
                <c:pt idx="7">
                  <c:v>22551.747820000001</c:v>
                </c:pt>
                <c:pt idx="8">
                  <c:v>1129.7187899999999</c:v>
                </c:pt>
                <c:pt idx="9">
                  <c:v>45196.9421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7297323764792438"/>
          <c:y val="0"/>
          <c:w val="0.3179042127503075"/>
          <c:h val="1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0EE49-7C12-490E-939D-18D6FAFBB0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250084-5B6B-4ADE-B9AC-BEC33E0A323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Доходы бюджета</a:t>
          </a:r>
          <a:endParaRPr lang="ru-RU" sz="1600" dirty="0"/>
        </a:p>
      </dgm:t>
    </dgm:pt>
    <dgm:pt modelId="{09DD3CB4-7400-409A-81D1-C49C2B771F79}" type="parTrans" cxnId="{344F935C-E078-48DE-845C-B79C5B8EDDBC}">
      <dgm:prSet/>
      <dgm:spPr/>
      <dgm:t>
        <a:bodyPr/>
        <a:lstStyle/>
        <a:p>
          <a:endParaRPr lang="ru-RU"/>
        </a:p>
      </dgm:t>
    </dgm:pt>
    <dgm:pt modelId="{3AB72A14-0B54-473B-970C-1625FFDE48C6}" type="sibTrans" cxnId="{344F935C-E078-48DE-845C-B79C5B8EDDBC}">
      <dgm:prSet/>
      <dgm:spPr/>
      <dgm:t>
        <a:bodyPr/>
        <a:lstStyle/>
        <a:p>
          <a:endParaRPr lang="ru-RU"/>
        </a:p>
      </dgm:t>
    </dgm:pt>
    <dgm:pt modelId="{C2B3C0AA-E97A-40E1-B602-B0DD9FC52B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Налоговые доходы </a:t>
          </a:r>
          <a:endParaRPr lang="ru-RU" sz="1600" dirty="0"/>
        </a:p>
      </dgm:t>
    </dgm:pt>
    <dgm:pt modelId="{4E7AA770-9699-421A-B7D6-8A28F6460AFC}" type="parTrans" cxnId="{4ABD7390-AFFA-4C6C-9ACB-E72399B3350F}">
      <dgm:prSet/>
      <dgm:spPr/>
      <dgm:t>
        <a:bodyPr/>
        <a:lstStyle/>
        <a:p>
          <a:endParaRPr lang="ru-RU"/>
        </a:p>
      </dgm:t>
    </dgm:pt>
    <dgm:pt modelId="{8A632075-0E56-4E39-A713-7027E8E73723}" type="sibTrans" cxnId="{4ABD7390-AFFA-4C6C-9ACB-E72399B3350F}">
      <dgm:prSet/>
      <dgm:spPr/>
      <dgm:t>
        <a:bodyPr/>
        <a:lstStyle/>
        <a:p>
          <a:endParaRPr lang="ru-RU"/>
        </a:p>
      </dgm:t>
    </dgm:pt>
    <dgm:pt modelId="{13457C4F-EBF4-4B5F-A01E-3922214091A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Неналоговые доходы</a:t>
          </a:r>
          <a:endParaRPr lang="ru-RU" sz="1600" dirty="0"/>
        </a:p>
      </dgm:t>
    </dgm:pt>
    <dgm:pt modelId="{0C612956-DABF-45B6-9228-CA938E5B92A2}" type="parTrans" cxnId="{0C837532-5596-4D02-8A79-7131D7461FC2}">
      <dgm:prSet/>
      <dgm:spPr/>
      <dgm:t>
        <a:bodyPr/>
        <a:lstStyle/>
        <a:p>
          <a:endParaRPr lang="ru-RU"/>
        </a:p>
      </dgm:t>
    </dgm:pt>
    <dgm:pt modelId="{B1EA1F69-4899-4019-A6EC-0BAEB3844981}" type="sibTrans" cxnId="{0C837532-5596-4D02-8A79-7131D7461FC2}">
      <dgm:prSet/>
      <dgm:spPr/>
      <dgm:t>
        <a:bodyPr/>
        <a:lstStyle/>
        <a:p>
          <a:endParaRPr lang="ru-RU"/>
        </a:p>
      </dgm:t>
    </dgm:pt>
    <dgm:pt modelId="{CA4F0DB5-4982-4372-AF7E-F697FAAD1AF6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Безвозмездные поступления </a:t>
          </a:r>
        </a:p>
      </dgm:t>
    </dgm:pt>
    <dgm:pt modelId="{9254D345-3E90-48E7-96EF-39ECFF783599}" type="parTrans" cxnId="{9430F6FE-F1FD-4604-90D6-496C299C13DB}">
      <dgm:prSet/>
      <dgm:spPr/>
      <dgm:t>
        <a:bodyPr/>
        <a:lstStyle/>
        <a:p>
          <a:endParaRPr lang="ru-RU"/>
        </a:p>
      </dgm:t>
    </dgm:pt>
    <dgm:pt modelId="{501F9613-B9D2-4926-A801-A7AFB754D1BF}" type="sibTrans" cxnId="{9430F6FE-F1FD-4604-90D6-496C299C13DB}">
      <dgm:prSet/>
      <dgm:spPr/>
      <dgm:t>
        <a:bodyPr/>
        <a:lstStyle/>
        <a:p>
          <a:endParaRPr lang="ru-RU"/>
        </a:p>
      </dgm:t>
    </dgm:pt>
    <dgm:pt modelId="{F121A6AE-4194-4DF6-B9F7-DCCC78215BD4}">
      <dgm:prSet custT="1"/>
      <dgm:spPr/>
      <dgm:t>
        <a:bodyPr/>
        <a:lstStyle/>
        <a:p>
          <a:r>
            <a:rPr lang="ru-RU" sz="1100" b="1" dirty="0" smtClean="0">
              <a:solidFill>
                <a:srgbClr val="C00000"/>
              </a:solidFill>
            </a:rPr>
            <a:t>Поступления от уплаты налогов, установленных Налоговым Кодексом РФ (НДФЛ, ЕНВД и другие)</a:t>
          </a:r>
          <a:endParaRPr lang="ru-RU" sz="1100" b="1" dirty="0">
            <a:solidFill>
              <a:srgbClr val="C00000"/>
            </a:solidFill>
          </a:endParaRPr>
        </a:p>
      </dgm:t>
    </dgm:pt>
    <dgm:pt modelId="{E5A7C9C3-E1B3-4237-9C59-ABF072CAFB8D}" type="parTrans" cxnId="{EF4DEA87-11B9-45E8-ACBD-01B9E2920178}">
      <dgm:prSet/>
      <dgm:spPr/>
      <dgm:t>
        <a:bodyPr/>
        <a:lstStyle/>
        <a:p>
          <a:endParaRPr lang="ru-RU"/>
        </a:p>
      </dgm:t>
    </dgm:pt>
    <dgm:pt modelId="{D2090E35-EBC8-410E-94F2-112F06241345}" type="sibTrans" cxnId="{EF4DEA87-11B9-45E8-ACBD-01B9E2920178}">
      <dgm:prSet/>
      <dgm:spPr/>
      <dgm:t>
        <a:bodyPr/>
        <a:lstStyle/>
        <a:p>
          <a:endParaRPr lang="ru-RU"/>
        </a:p>
      </dgm:t>
    </dgm:pt>
    <dgm:pt modelId="{EB26BFD7-B973-4B59-BB1A-D577D9B95275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другое)</a:t>
          </a:r>
          <a:endParaRPr lang="ru-RU" b="1" dirty="0">
            <a:solidFill>
              <a:srgbClr val="C00000"/>
            </a:solidFill>
          </a:endParaRPr>
        </a:p>
      </dgm:t>
    </dgm:pt>
    <dgm:pt modelId="{2805F0A4-A741-4C12-9795-6B78999D1041}" type="parTrans" cxnId="{DA88187F-FED4-443B-8A8A-39A65FAF6FFA}">
      <dgm:prSet/>
      <dgm:spPr/>
      <dgm:t>
        <a:bodyPr/>
        <a:lstStyle/>
        <a:p>
          <a:endParaRPr lang="ru-RU"/>
        </a:p>
      </dgm:t>
    </dgm:pt>
    <dgm:pt modelId="{24643297-713D-4C3B-866A-7DB81C21CD44}" type="sibTrans" cxnId="{DA88187F-FED4-443B-8A8A-39A65FAF6FFA}">
      <dgm:prSet/>
      <dgm:spPr/>
      <dgm:t>
        <a:bodyPr/>
        <a:lstStyle/>
        <a:p>
          <a:endParaRPr lang="ru-RU"/>
        </a:p>
      </dgm:t>
    </dgm:pt>
    <dgm:pt modelId="{79F00D6D-3ECF-4C60-8100-4AE9BCAF37A6}">
      <dgm:prSet custT="1"/>
      <dgm:spPr/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 в виде:</a:t>
          </a:r>
          <a:r>
            <a:rPr lang="en-US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дотаций, субвенций, субсидий)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B0E6F6-9066-4913-A63E-3124736554BC}" type="parTrans" cxnId="{5D25E0C8-7410-4985-BC36-99BCEDFB0B3B}">
      <dgm:prSet/>
      <dgm:spPr/>
      <dgm:t>
        <a:bodyPr/>
        <a:lstStyle/>
        <a:p>
          <a:endParaRPr lang="ru-RU"/>
        </a:p>
      </dgm:t>
    </dgm:pt>
    <dgm:pt modelId="{DB47CEDB-592E-440A-B512-DE35CA2D9FF3}" type="sibTrans" cxnId="{5D25E0C8-7410-4985-BC36-99BCEDFB0B3B}">
      <dgm:prSet/>
      <dgm:spPr/>
      <dgm:t>
        <a:bodyPr/>
        <a:lstStyle/>
        <a:p>
          <a:endParaRPr lang="ru-RU"/>
        </a:p>
      </dgm:t>
    </dgm:pt>
    <dgm:pt modelId="{FC533997-BCE8-41E2-921E-4A015C7093A7}" type="pres">
      <dgm:prSet presAssocID="{0710EE49-7C12-490E-939D-18D6FAFBB0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275CFA-FCE9-49E2-810D-1101D89A6CDA}" type="pres">
      <dgm:prSet presAssocID="{2F250084-5B6B-4ADE-B9AC-BEC33E0A3236}" presName="hierRoot1" presStyleCnt="0"/>
      <dgm:spPr/>
    </dgm:pt>
    <dgm:pt modelId="{03A975BE-7B9A-4131-80CA-2B24D8E258EE}" type="pres">
      <dgm:prSet presAssocID="{2F250084-5B6B-4ADE-B9AC-BEC33E0A3236}" presName="composite" presStyleCnt="0"/>
      <dgm:spPr/>
    </dgm:pt>
    <dgm:pt modelId="{E26A41DC-B031-49B5-9AD8-35CF836CC6D0}" type="pres">
      <dgm:prSet presAssocID="{2F250084-5B6B-4ADE-B9AC-BEC33E0A3236}" presName="background" presStyleLbl="node0" presStyleIdx="0" presStyleCnt="1"/>
      <dgm:spPr/>
    </dgm:pt>
    <dgm:pt modelId="{BDBA5CF7-03EA-43BA-A1E1-0EF7484AEFB0}" type="pres">
      <dgm:prSet presAssocID="{2F250084-5B6B-4ADE-B9AC-BEC33E0A323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2A65D-6A20-49A1-83D4-31D480052E93}" type="pres">
      <dgm:prSet presAssocID="{2F250084-5B6B-4ADE-B9AC-BEC33E0A3236}" presName="hierChild2" presStyleCnt="0"/>
      <dgm:spPr/>
    </dgm:pt>
    <dgm:pt modelId="{2A5979DC-7674-45AA-BCCA-9CF86C62A0A1}" type="pres">
      <dgm:prSet presAssocID="{4E7AA770-9699-421A-B7D6-8A28F6460AF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308BD08-5177-4067-908E-344B4F2B9B84}" type="pres">
      <dgm:prSet presAssocID="{C2B3C0AA-E97A-40E1-B602-B0DD9FC52BCB}" presName="hierRoot2" presStyleCnt="0"/>
      <dgm:spPr/>
    </dgm:pt>
    <dgm:pt modelId="{F71E245D-77D1-4088-BFAB-0CE813216892}" type="pres">
      <dgm:prSet presAssocID="{C2B3C0AA-E97A-40E1-B602-B0DD9FC52BCB}" presName="composite2" presStyleCnt="0"/>
      <dgm:spPr/>
    </dgm:pt>
    <dgm:pt modelId="{F415EE36-474E-497D-B76B-9636473D97E5}" type="pres">
      <dgm:prSet presAssocID="{C2B3C0AA-E97A-40E1-B602-B0DD9FC52BCB}" presName="background2" presStyleLbl="node2" presStyleIdx="0" presStyleCnt="3"/>
      <dgm:spPr/>
    </dgm:pt>
    <dgm:pt modelId="{F56C1EEA-B258-4562-9E7B-D7A6957C2A29}" type="pres">
      <dgm:prSet presAssocID="{C2B3C0AA-E97A-40E1-B602-B0DD9FC52BC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1A5EC3-F772-4299-875C-8B8761C21639}" type="pres">
      <dgm:prSet presAssocID="{C2B3C0AA-E97A-40E1-B602-B0DD9FC52BCB}" presName="hierChild3" presStyleCnt="0"/>
      <dgm:spPr/>
    </dgm:pt>
    <dgm:pt modelId="{2CE8E182-561D-479C-A40E-1CA230BD20DA}" type="pres">
      <dgm:prSet presAssocID="{E5A7C9C3-E1B3-4237-9C59-ABF072CAFB8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186240A-5CD5-479B-848C-362306FF4AFA}" type="pres">
      <dgm:prSet presAssocID="{F121A6AE-4194-4DF6-B9F7-DCCC78215BD4}" presName="hierRoot3" presStyleCnt="0"/>
      <dgm:spPr/>
    </dgm:pt>
    <dgm:pt modelId="{0AB5C2F2-09A2-4262-BF35-59C37723F4A8}" type="pres">
      <dgm:prSet presAssocID="{F121A6AE-4194-4DF6-B9F7-DCCC78215BD4}" presName="composite3" presStyleCnt="0"/>
      <dgm:spPr/>
    </dgm:pt>
    <dgm:pt modelId="{D45AADDC-69A9-4ECB-A609-3243FCD469A6}" type="pres">
      <dgm:prSet presAssocID="{F121A6AE-4194-4DF6-B9F7-DCCC78215BD4}" presName="background3" presStyleLbl="node3" presStyleIdx="0" presStyleCnt="3"/>
      <dgm:spPr/>
    </dgm:pt>
    <dgm:pt modelId="{663E5419-04B6-472C-9CEC-F18882F330A9}" type="pres">
      <dgm:prSet presAssocID="{F121A6AE-4194-4DF6-B9F7-DCCC78215BD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C5424-002F-47D9-B5C5-1B023E7B41B6}" type="pres">
      <dgm:prSet presAssocID="{F121A6AE-4194-4DF6-B9F7-DCCC78215BD4}" presName="hierChild4" presStyleCnt="0"/>
      <dgm:spPr/>
    </dgm:pt>
    <dgm:pt modelId="{4825C36C-838D-4245-9F64-43FBCD976FB0}" type="pres">
      <dgm:prSet presAssocID="{0C612956-DABF-45B6-9228-CA938E5B92A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84ECDDF-B0A2-4919-BB55-3C299D2867CF}" type="pres">
      <dgm:prSet presAssocID="{13457C4F-EBF4-4B5F-A01E-3922214091AC}" presName="hierRoot2" presStyleCnt="0"/>
      <dgm:spPr/>
    </dgm:pt>
    <dgm:pt modelId="{05C0C3B8-0CB3-4A0D-B17B-2528C9EF533C}" type="pres">
      <dgm:prSet presAssocID="{13457C4F-EBF4-4B5F-A01E-3922214091AC}" presName="composite2" presStyleCnt="0"/>
      <dgm:spPr/>
    </dgm:pt>
    <dgm:pt modelId="{6ED32DC2-D501-4479-8810-839CA5856B07}" type="pres">
      <dgm:prSet presAssocID="{13457C4F-EBF4-4B5F-A01E-3922214091AC}" presName="background2" presStyleLbl="node2" presStyleIdx="1" presStyleCnt="3"/>
      <dgm:spPr/>
    </dgm:pt>
    <dgm:pt modelId="{BDA42362-B4B1-4E1C-A30D-2BD8380AFFCA}" type="pres">
      <dgm:prSet presAssocID="{13457C4F-EBF4-4B5F-A01E-3922214091A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A5E2AE-4264-4E16-B7AA-266F6D5CC1CC}" type="pres">
      <dgm:prSet presAssocID="{13457C4F-EBF4-4B5F-A01E-3922214091AC}" presName="hierChild3" presStyleCnt="0"/>
      <dgm:spPr/>
    </dgm:pt>
    <dgm:pt modelId="{5EDB8815-99AA-47B1-A79E-B6235EEAB553}" type="pres">
      <dgm:prSet presAssocID="{2805F0A4-A741-4C12-9795-6B78999D104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79DAD48-222A-432C-A3DF-8A364CDB9C25}" type="pres">
      <dgm:prSet presAssocID="{EB26BFD7-B973-4B59-BB1A-D577D9B95275}" presName="hierRoot3" presStyleCnt="0"/>
      <dgm:spPr/>
    </dgm:pt>
    <dgm:pt modelId="{BDDCB768-3A43-4C99-BD29-AD1526FF7FF1}" type="pres">
      <dgm:prSet presAssocID="{EB26BFD7-B973-4B59-BB1A-D577D9B95275}" presName="composite3" presStyleCnt="0"/>
      <dgm:spPr/>
    </dgm:pt>
    <dgm:pt modelId="{80F2A62B-88B7-4F54-83EC-4824C98DBB0A}" type="pres">
      <dgm:prSet presAssocID="{EB26BFD7-B973-4B59-BB1A-D577D9B95275}" presName="background3" presStyleLbl="node3" presStyleIdx="1" presStyleCnt="3"/>
      <dgm:spPr/>
    </dgm:pt>
    <dgm:pt modelId="{1E609FB7-44BB-4F78-887E-011C3081FAD6}" type="pres">
      <dgm:prSet presAssocID="{EB26BFD7-B973-4B59-BB1A-D577D9B9527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321DC-685C-43D5-8EB7-1B49562C3EF3}" type="pres">
      <dgm:prSet presAssocID="{EB26BFD7-B973-4B59-BB1A-D577D9B95275}" presName="hierChild4" presStyleCnt="0"/>
      <dgm:spPr/>
    </dgm:pt>
    <dgm:pt modelId="{B5CC0D97-5900-447C-A8FB-162508AF0DAC}" type="pres">
      <dgm:prSet presAssocID="{9254D345-3E90-48E7-96EF-39ECFF78359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09F0481-053C-4313-86E5-E0E14B47F15F}" type="pres">
      <dgm:prSet presAssocID="{CA4F0DB5-4982-4372-AF7E-F697FAAD1AF6}" presName="hierRoot2" presStyleCnt="0"/>
      <dgm:spPr/>
    </dgm:pt>
    <dgm:pt modelId="{8D766828-19ED-4571-A951-582E3A32BF51}" type="pres">
      <dgm:prSet presAssocID="{CA4F0DB5-4982-4372-AF7E-F697FAAD1AF6}" presName="composite2" presStyleCnt="0"/>
      <dgm:spPr/>
    </dgm:pt>
    <dgm:pt modelId="{80D3D186-AF0C-4149-AB8D-9C43894AC174}" type="pres">
      <dgm:prSet presAssocID="{CA4F0DB5-4982-4372-AF7E-F697FAAD1AF6}" presName="background2" presStyleLbl="node2" presStyleIdx="2" presStyleCnt="3"/>
      <dgm:spPr/>
    </dgm:pt>
    <dgm:pt modelId="{7DE2969F-0C98-4F6E-B404-20907C1B1C35}" type="pres">
      <dgm:prSet presAssocID="{CA4F0DB5-4982-4372-AF7E-F697FAAD1AF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436F1-B00F-4564-8BFF-858D22FCA3D2}" type="pres">
      <dgm:prSet presAssocID="{CA4F0DB5-4982-4372-AF7E-F697FAAD1AF6}" presName="hierChild3" presStyleCnt="0"/>
      <dgm:spPr/>
    </dgm:pt>
    <dgm:pt modelId="{4B8420C9-8D50-488E-9593-E5CB62527371}" type="pres">
      <dgm:prSet presAssocID="{77B0E6F6-9066-4913-A63E-3124736554B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6BD0A91-41A2-4122-B6F7-24658E1D66C8}" type="pres">
      <dgm:prSet presAssocID="{79F00D6D-3ECF-4C60-8100-4AE9BCAF37A6}" presName="hierRoot3" presStyleCnt="0"/>
      <dgm:spPr/>
    </dgm:pt>
    <dgm:pt modelId="{668B8727-762D-4710-9964-3E0EBCE626E5}" type="pres">
      <dgm:prSet presAssocID="{79F00D6D-3ECF-4C60-8100-4AE9BCAF37A6}" presName="composite3" presStyleCnt="0"/>
      <dgm:spPr/>
    </dgm:pt>
    <dgm:pt modelId="{8EBFA7B1-259D-4CFB-B85C-8A9796E732C9}" type="pres">
      <dgm:prSet presAssocID="{79F00D6D-3ECF-4C60-8100-4AE9BCAF37A6}" presName="background3" presStyleLbl="node3" presStyleIdx="2" presStyleCnt="3"/>
      <dgm:spPr/>
    </dgm:pt>
    <dgm:pt modelId="{BE4CC1D4-BA55-4AFF-8DE5-DC91026712C9}" type="pres">
      <dgm:prSet presAssocID="{79F00D6D-3ECF-4C60-8100-4AE9BCAF37A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7B68-7DD0-4F0F-B35C-017D549C1203}" type="pres">
      <dgm:prSet presAssocID="{79F00D6D-3ECF-4C60-8100-4AE9BCAF37A6}" presName="hierChild4" presStyleCnt="0"/>
      <dgm:spPr/>
    </dgm:pt>
  </dgm:ptLst>
  <dgm:cxnLst>
    <dgm:cxn modelId="{76861D9F-62C5-4BC9-8160-E246FCC21538}" type="presOf" srcId="{4E7AA770-9699-421A-B7D6-8A28F6460AFC}" destId="{2A5979DC-7674-45AA-BCCA-9CF86C62A0A1}" srcOrd="0" destOrd="0" presId="urn:microsoft.com/office/officeart/2005/8/layout/hierarchy1"/>
    <dgm:cxn modelId="{A286F7DF-661E-491F-928E-62955CE1AFE2}" type="presOf" srcId="{9254D345-3E90-48E7-96EF-39ECFF783599}" destId="{B5CC0D97-5900-447C-A8FB-162508AF0DAC}" srcOrd="0" destOrd="0" presId="urn:microsoft.com/office/officeart/2005/8/layout/hierarchy1"/>
    <dgm:cxn modelId="{7F0E5B43-713C-4EE0-A315-6052E58B6998}" type="presOf" srcId="{2805F0A4-A741-4C12-9795-6B78999D1041}" destId="{5EDB8815-99AA-47B1-A79E-B6235EEAB553}" srcOrd="0" destOrd="0" presId="urn:microsoft.com/office/officeart/2005/8/layout/hierarchy1"/>
    <dgm:cxn modelId="{BA3C9DAF-A52F-428C-A763-77581F112330}" type="presOf" srcId="{79F00D6D-3ECF-4C60-8100-4AE9BCAF37A6}" destId="{BE4CC1D4-BA55-4AFF-8DE5-DC91026712C9}" srcOrd="0" destOrd="0" presId="urn:microsoft.com/office/officeart/2005/8/layout/hierarchy1"/>
    <dgm:cxn modelId="{5D25E0C8-7410-4985-BC36-99BCEDFB0B3B}" srcId="{CA4F0DB5-4982-4372-AF7E-F697FAAD1AF6}" destId="{79F00D6D-3ECF-4C60-8100-4AE9BCAF37A6}" srcOrd="0" destOrd="0" parTransId="{77B0E6F6-9066-4913-A63E-3124736554BC}" sibTransId="{DB47CEDB-592E-440A-B512-DE35CA2D9FF3}"/>
    <dgm:cxn modelId="{1AC78DEA-4DA4-45AE-A542-DE2B58C38B49}" type="presOf" srcId="{F121A6AE-4194-4DF6-B9F7-DCCC78215BD4}" destId="{663E5419-04B6-472C-9CEC-F18882F330A9}" srcOrd="0" destOrd="0" presId="urn:microsoft.com/office/officeart/2005/8/layout/hierarchy1"/>
    <dgm:cxn modelId="{EF4DEA87-11B9-45E8-ACBD-01B9E2920178}" srcId="{C2B3C0AA-E97A-40E1-B602-B0DD9FC52BCB}" destId="{F121A6AE-4194-4DF6-B9F7-DCCC78215BD4}" srcOrd="0" destOrd="0" parTransId="{E5A7C9C3-E1B3-4237-9C59-ABF072CAFB8D}" sibTransId="{D2090E35-EBC8-410E-94F2-112F06241345}"/>
    <dgm:cxn modelId="{7D698939-6DAF-46D1-AE32-9B5FB89BBBE9}" type="presOf" srcId="{0710EE49-7C12-490E-939D-18D6FAFBB067}" destId="{FC533997-BCE8-41E2-921E-4A015C7093A7}" srcOrd="0" destOrd="0" presId="urn:microsoft.com/office/officeart/2005/8/layout/hierarchy1"/>
    <dgm:cxn modelId="{70D37A4C-0CBE-454B-AD57-4CC3D8495DF5}" type="presOf" srcId="{2F250084-5B6B-4ADE-B9AC-BEC33E0A3236}" destId="{BDBA5CF7-03EA-43BA-A1E1-0EF7484AEFB0}" srcOrd="0" destOrd="0" presId="urn:microsoft.com/office/officeart/2005/8/layout/hierarchy1"/>
    <dgm:cxn modelId="{E927A3A1-1862-4C52-80F9-735C42896152}" type="presOf" srcId="{EB26BFD7-B973-4B59-BB1A-D577D9B95275}" destId="{1E609FB7-44BB-4F78-887E-011C3081FAD6}" srcOrd="0" destOrd="0" presId="urn:microsoft.com/office/officeart/2005/8/layout/hierarchy1"/>
    <dgm:cxn modelId="{E4030600-BAC2-4169-B01A-4758E9B81737}" type="presOf" srcId="{E5A7C9C3-E1B3-4237-9C59-ABF072CAFB8D}" destId="{2CE8E182-561D-479C-A40E-1CA230BD20DA}" srcOrd="0" destOrd="0" presId="urn:microsoft.com/office/officeart/2005/8/layout/hierarchy1"/>
    <dgm:cxn modelId="{DA88187F-FED4-443B-8A8A-39A65FAF6FFA}" srcId="{13457C4F-EBF4-4B5F-A01E-3922214091AC}" destId="{EB26BFD7-B973-4B59-BB1A-D577D9B95275}" srcOrd="0" destOrd="0" parTransId="{2805F0A4-A741-4C12-9795-6B78999D1041}" sibTransId="{24643297-713D-4C3B-866A-7DB81C21CD44}"/>
    <dgm:cxn modelId="{138EC236-D17F-4084-B9E3-E4E75CBBA34B}" type="presOf" srcId="{CA4F0DB5-4982-4372-AF7E-F697FAAD1AF6}" destId="{7DE2969F-0C98-4F6E-B404-20907C1B1C35}" srcOrd="0" destOrd="0" presId="urn:microsoft.com/office/officeart/2005/8/layout/hierarchy1"/>
    <dgm:cxn modelId="{4ABD7390-AFFA-4C6C-9ACB-E72399B3350F}" srcId="{2F250084-5B6B-4ADE-B9AC-BEC33E0A3236}" destId="{C2B3C0AA-E97A-40E1-B602-B0DD9FC52BCB}" srcOrd="0" destOrd="0" parTransId="{4E7AA770-9699-421A-B7D6-8A28F6460AFC}" sibTransId="{8A632075-0E56-4E39-A713-7027E8E73723}"/>
    <dgm:cxn modelId="{0C837532-5596-4D02-8A79-7131D7461FC2}" srcId="{2F250084-5B6B-4ADE-B9AC-BEC33E0A3236}" destId="{13457C4F-EBF4-4B5F-A01E-3922214091AC}" srcOrd="1" destOrd="0" parTransId="{0C612956-DABF-45B6-9228-CA938E5B92A2}" sibTransId="{B1EA1F69-4899-4019-A6EC-0BAEB3844981}"/>
    <dgm:cxn modelId="{B996CA61-CE90-4DD8-93EA-45ED0F863A16}" type="presOf" srcId="{13457C4F-EBF4-4B5F-A01E-3922214091AC}" destId="{BDA42362-B4B1-4E1C-A30D-2BD8380AFFCA}" srcOrd="0" destOrd="0" presId="urn:microsoft.com/office/officeart/2005/8/layout/hierarchy1"/>
    <dgm:cxn modelId="{344F935C-E078-48DE-845C-B79C5B8EDDBC}" srcId="{0710EE49-7C12-490E-939D-18D6FAFBB067}" destId="{2F250084-5B6B-4ADE-B9AC-BEC33E0A3236}" srcOrd="0" destOrd="0" parTransId="{09DD3CB4-7400-409A-81D1-C49C2B771F79}" sibTransId="{3AB72A14-0B54-473B-970C-1625FFDE48C6}"/>
    <dgm:cxn modelId="{F8D9FF05-C5F8-4DC3-824B-E6D536901A35}" type="presOf" srcId="{0C612956-DABF-45B6-9228-CA938E5B92A2}" destId="{4825C36C-838D-4245-9F64-43FBCD976FB0}" srcOrd="0" destOrd="0" presId="urn:microsoft.com/office/officeart/2005/8/layout/hierarchy1"/>
    <dgm:cxn modelId="{26C15CD9-647A-4590-9BCB-4E5260AC54A4}" type="presOf" srcId="{C2B3C0AA-E97A-40E1-B602-B0DD9FC52BCB}" destId="{F56C1EEA-B258-4562-9E7B-D7A6957C2A29}" srcOrd="0" destOrd="0" presId="urn:microsoft.com/office/officeart/2005/8/layout/hierarchy1"/>
    <dgm:cxn modelId="{9430F6FE-F1FD-4604-90D6-496C299C13DB}" srcId="{2F250084-5B6B-4ADE-B9AC-BEC33E0A3236}" destId="{CA4F0DB5-4982-4372-AF7E-F697FAAD1AF6}" srcOrd="2" destOrd="0" parTransId="{9254D345-3E90-48E7-96EF-39ECFF783599}" sibTransId="{501F9613-B9D2-4926-A801-A7AFB754D1BF}"/>
    <dgm:cxn modelId="{2C6BD15F-DA59-4460-B9BB-BF07650BF0B9}" type="presOf" srcId="{77B0E6F6-9066-4913-A63E-3124736554BC}" destId="{4B8420C9-8D50-488E-9593-E5CB62527371}" srcOrd="0" destOrd="0" presId="urn:microsoft.com/office/officeart/2005/8/layout/hierarchy1"/>
    <dgm:cxn modelId="{12A9A80B-F023-4A9A-ABEB-A3066C218606}" type="presParOf" srcId="{FC533997-BCE8-41E2-921E-4A015C7093A7}" destId="{3F275CFA-FCE9-49E2-810D-1101D89A6CDA}" srcOrd="0" destOrd="0" presId="urn:microsoft.com/office/officeart/2005/8/layout/hierarchy1"/>
    <dgm:cxn modelId="{ED2FEECE-AC4D-4097-97C9-686D902A470A}" type="presParOf" srcId="{3F275CFA-FCE9-49E2-810D-1101D89A6CDA}" destId="{03A975BE-7B9A-4131-80CA-2B24D8E258EE}" srcOrd="0" destOrd="0" presId="urn:microsoft.com/office/officeart/2005/8/layout/hierarchy1"/>
    <dgm:cxn modelId="{14BADA6F-3BB1-4D63-A019-7D28489AEE3F}" type="presParOf" srcId="{03A975BE-7B9A-4131-80CA-2B24D8E258EE}" destId="{E26A41DC-B031-49B5-9AD8-35CF836CC6D0}" srcOrd="0" destOrd="0" presId="urn:microsoft.com/office/officeart/2005/8/layout/hierarchy1"/>
    <dgm:cxn modelId="{8FF5B40F-7A71-4663-8FE4-6C388C0715A4}" type="presParOf" srcId="{03A975BE-7B9A-4131-80CA-2B24D8E258EE}" destId="{BDBA5CF7-03EA-43BA-A1E1-0EF7484AEFB0}" srcOrd="1" destOrd="0" presId="urn:microsoft.com/office/officeart/2005/8/layout/hierarchy1"/>
    <dgm:cxn modelId="{36AD93A5-58EE-4EA5-9210-71CF034FCC38}" type="presParOf" srcId="{3F275CFA-FCE9-49E2-810D-1101D89A6CDA}" destId="{5362A65D-6A20-49A1-83D4-31D480052E93}" srcOrd="1" destOrd="0" presId="urn:microsoft.com/office/officeart/2005/8/layout/hierarchy1"/>
    <dgm:cxn modelId="{D237158E-2932-4742-AE1C-BE1B223EAEC5}" type="presParOf" srcId="{5362A65D-6A20-49A1-83D4-31D480052E93}" destId="{2A5979DC-7674-45AA-BCCA-9CF86C62A0A1}" srcOrd="0" destOrd="0" presId="urn:microsoft.com/office/officeart/2005/8/layout/hierarchy1"/>
    <dgm:cxn modelId="{A3AFC52E-9F4D-4C06-8E93-792E695FB024}" type="presParOf" srcId="{5362A65D-6A20-49A1-83D4-31D480052E93}" destId="{0308BD08-5177-4067-908E-344B4F2B9B84}" srcOrd="1" destOrd="0" presId="urn:microsoft.com/office/officeart/2005/8/layout/hierarchy1"/>
    <dgm:cxn modelId="{A413ECFB-E0CE-440A-87AB-A4FF4EF762BC}" type="presParOf" srcId="{0308BD08-5177-4067-908E-344B4F2B9B84}" destId="{F71E245D-77D1-4088-BFAB-0CE813216892}" srcOrd="0" destOrd="0" presId="urn:microsoft.com/office/officeart/2005/8/layout/hierarchy1"/>
    <dgm:cxn modelId="{454598D9-6D2C-45A3-97FE-7C359D6A896A}" type="presParOf" srcId="{F71E245D-77D1-4088-BFAB-0CE813216892}" destId="{F415EE36-474E-497D-B76B-9636473D97E5}" srcOrd="0" destOrd="0" presId="urn:microsoft.com/office/officeart/2005/8/layout/hierarchy1"/>
    <dgm:cxn modelId="{3B03DB44-A94F-4A69-9847-2314AD39D54A}" type="presParOf" srcId="{F71E245D-77D1-4088-BFAB-0CE813216892}" destId="{F56C1EEA-B258-4562-9E7B-D7A6957C2A29}" srcOrd="1" destOrd="0" presId="urn:microsoft.com/office/officeart/2005/8/layout/hierarchy1"/>
    <dgm:cxn modelId="{04984818-3400-4849-A33E-45FC4D0CCDDD}" type="presParOf" srcId="{0308BD08-5177-4067-908E-344B4F2B9B84}" destId="{081A5EC3-F772-4299-875C-8B8761C21639}" srcOrd="1" destOrd="0" presId="urn:microsoft.com/office/officeart/2005/8/layout/hierarchy1"/>
    <dgm:cxn modelId="{E308E102-4740-4EBD-A150-0B61193AB8BC}" type="presParOf" srcId="{081A5EC3-F772-4299-875C-8B8761C21639}" destId="{2CE8E182-561D-479C-A40E-1CA230BD20DA}" srcOrd="0" destOrd="0" presId="urn:microsoft.com/office/officeart/2005/8/layout/hierarchy1"/>
    <dgm:cxn modelId="{C3836600-315F-4813-AA61-FEF8DDDDB924}" type="presParOf" srcId="{081A5EC3-F772-4299-875C-8B8761C21639}" destId="{C186240A-5CD5-479B-848C-362306FF4AFA}" srcOrd="1" destOrd="0" presId="urn:microsoft.com/office/officeart/2005/8/layout/hierarchy1"/>
    <dgm:cxn modelId="{528FC384-FABE-4032-B996-03E13F6B6251}" type="presParOf" srcId="{C186240A-5CD5-479B-848C-362306FF4AFA}" destId="{0AB5C2F2-09A2-4262-BF35-59C37723F4A8}" srcOrd="0" destOrd="0" presId="urn:microsoft.com/office/officeart/2005/8/layout/hierarchy1"/>
    <dgm:cxn modelId="{2F9BB765-4438-4050-BE2C-BBA01B976DD6}" type="presParOf" srcId="{0AB5C2F2-09A2-4262-BF35-59C37723F4A8}" destId="{D45AADDC-69A9-4ECB-A609-3243FCD469A6}" srcOrd="0" destOrd="0" presId="urn:microsoft.com/office/officeart/2005/8/layout/hierarchy1"/>
    <dgm:cxn modelId="{2CA0173A-4C12-4FE1-9280-D8C16071B506}" type="presParOf" srcId="{0AB5C2F2-09A2-4262-BF35-59C37723F4A8}" destId="{663E5419-04B6-472C-9CEC-F18882F330A9}" srcOrd="1" destOrd="0" presId="urn:microsoft.com/office/officeart/2005/8/layout/hierarchy1"/>
    <dgm:cxn modelId="{B3CB8A81-56F4-4F9C-BDEE-F4F1AB8AC55C}" type="presParOf" srcId="{C186240A-5CD5-479B-848C-362306FF4AFA}" destId="{757C5424-002F-47D9-B5C5-1B023E7B41B6}" srcOrd="1" destOrd="0" presId="urn:microsoft.com/office/officeart/2005/8/layout/hierarchy1"/>
    <dgm:cxn modelId="{1CBD5E4B-6E40-4A54-9FE6-D674C13F2F8E}" type="presParOf" srcId="{5362A65D-6A20-49A1-83D4-31D480052E93}" destId="{4825C36C-838D-4245-9F64-43FBCD976FB0}" srcOrd="2" destOrd="0" presId="urn:microsoft.com/office/officeart/2005/8/layout/hierarchy1"/>
    <dgm:cxn modelId="{BAD49A9F-6D3A-483B-97F5-802B632AEA48}" type="presParOf" srcId="{5362A65D-6A20-49A1-83D4-31D480052E93}" destId="{A84ECDDF-B0A2-4919-BB55-3C299D2867CF}" srcOrd="3" destOrd="0" presId="urn:microsoft.com/office/officeart/2005/8/layout/hierarchy1"/>
    <dgm:cxn modelId="{7D314EA3-26E1-489B-9CA0-63E70F88F3E5}" type="presParOf" srcId="{A84ECDDF-B0A2-4919-BB55-3C299D2867CF}" destId="{05C0C3B8-0CB3-4A0D-B17B-2528C9EF533C}" srcOrd="0" destOrd="0" presId="urn:microsoft.com/office/officeart/2005/8/layout/hierarchy1"/>
    <dgm:cxn modelId="{6242434D-C09C-4DEF-A6E7-998689D867F2}" type="presParOf" srcId="{05C0C3B8-0CB3-4A0D-B17B-2528C9EF533C}" destId="{6ED32DC2-D501-4479-8810-839CA5856B07}" srcOrd="0" destOrd="0" presId="urn:microsoft.com/office/officeart/2005/8/layout/hierarchy1"/>
    <dgm:cxn modelId="{447AF8F3-03B6-465E-923D-2862F2C7D0E3}" type="presParOf" srcId="{05C0C3B8-0CB3-4A0D-B17B-2528C9EF533C}" destId="{BDA42362-B4B1-4E1C-A30D-2BD8380AFFCA}" srcOrd="1" destOrd="0" presId="urn:microsoft.com/office/officeart/2005/8/layout/hierarchy1"/>
    <dgm:cxn modelId="{4491AB69-338E-49C8-809B-1C35F1610681}" type="presParOf" srcId="{A84ECDDF-B0A2-4919-BB55-3C299D2867CF}" destId="{31A5E2AE-4264-4E16-B7AA-266F6D5CC1CC}" srcOrd="1" destOrd="0" presId="urn:microsoft.com/office/officeart/2005/8/layout/hierarchy1"/>
    <dgm:cxn modelId="{B9828760-BEC3-4202-9030-21881CD56DC3}" type="presParOf" srcId="{31A5E2AE-4264-4E16-B7AA-266F6D5CC1CC}" destId="{5EDB8815-99AA-47B1-A79E-B6235EEAB553}" srcOrd="0" destOrd="0" presId="urn:microsoft.com/office/officeart/2005/8/layout/hierarchy1"/>
    <dgm:cxn modelId="{61FF63D5-8D83-41F2-ADEC-FB45DFB503AD}" type="presParOf" srcId="{31A5E2AE-4264-4E16-B7AA-266F6D5CC1CC}" destId="{C79DAD48-222A-432C-A3DF-8A364CDB9C25}" srcOrd="1" destOrd="0" presId="urn:microsoft.com/office/officeart/2005/8/layout/hierarchy1"/>
    <dgm:cxn modelId="{0BAD3423-B38B-4D31-ADFE-6F6C21C1F726}" type="presParOf" srcId="{C79DAD48-222A-432C-A3DF-8A364CDB9C25}" destId="{BDDCB768-3A43-4C99-BD29-AD1526FF7FF1}" srcOrd="0" destOrd="0" presId="urn:microsoft.com/office/officeart/2005/8/layout/hierarchy1"/>
    <dgm:cxn modelId="{6EF14B8B-1E23-4795-93B6-E1B409EFB4AC}" type="presParOf" srcId="{BDDCB768-3A43-4C99-BD29-AD1526FF7FF1}" destId="{80F2A62B-88B7-4F54-83EC-4824C98DBB0A}" srcOrd="0" destOrd="0" presId="urn:microsoft.com/office/officeart/2005/8/layout/hierarchy1"/>
    <dgm:cxn modelId="{DB7B6DDE-BE75-4748-A9BC-BA19C61BFB28}" type="presParOf" srcId="{BDDCB768-3A43-4C99-BD29-AD1526FF7FF1}" destId="{1E609FB7-44BB-4F78-887E-011C3081FAD6}" srcOrd="1" destOrd="0" presId="urn:microsoft.com/office/officeart/2005/8/layout/hierarchy1"/>
    <dgm:cxn modelId="{791C4D8C-39C8-4A32-9616-56DFE7319DFF}" type="presParOf" srcId="{C79DAD48-222A-432C-A3DF-8A364CDB9C25}" destId="{EAE321DC-685C-43D5-8EB7-1B49562C3EF3}" srcOrd="1" destOrd="0" presId="urn:microsoft.com/office/officeart/2005/8/layout/hierarchy1"/>
    <dgm:cxn modelId="{6D21392A-B646-49CC-9A08-D3E70060181A}" type="presParOf" srcId="{5362A65D-6A20-49A1-83D4-31D480052E93}" destId="{B5CC0D97-5900-447C-A8FB-162508AF0DAC}" srcOrd="4" destOrd="0" presId="urn:microsoft.com/office/officeart/2005/8/layout/hierarchy1"/>
    <dgm:cxn modelId="{3D4F3B66-436F-46DA-BD63-5E63EE7E3992}" type="presParOf" srcId="{5362A65D-6A20-49A1-83D4-31D480052E93}" destId="{F09F0481-053C-4313-86E5-E0E14B47F15F}" srcOrd="5" destOrd="0" presId="urn:microsoft.com/office/officeart/2005/8/layout/hierarchy1"/>
    <dgm:cxn modelId="{6CD9C6AC-6261-4DE4-AFFE-8EC5809C3D7D}" type="presParOf" srcId="{F09F0481-053C-4313-86E5-E0E14B47F15F}" destId="{8D766828-19ED-4571-A951-582E3A32BF51}" srcOrd="0" destOrd="0" presId="urn:microsoft.com/office/officeart/2005/8/layout/hierarchy1"/>
    <dgm:cxn modelId="{276C6047-73CE-4335-B756-4D5D37DFE887}" type="presParOf" srcId="{8D766828-19ED-4571-A951-582E3A32BF51}" destId="{80D3D186-AF0C-4149-AB8D-9C43894AC174}" srcOrd="0" destOrd="0" presId="urn:microsoft.com/office/officeart/2005/8/layout/hierarchy1"/>
    <dgm:cxn modelId="{14D0F32A-E8A3-4BF6-B782-0B1B92DAE7C5}" type="presParOf" srcId="{8D766828-19ED-4571-A951-582E3A32BF51}" destId="{7DE2969F-0C98-4F6E-B404-20907C1B1C35}" srcOrd="1" destOrd="0" presId="urn:microsoft.com/office/officeart/2005/8/layout/hierarchy1"/>
    <dgm:cxn modelId="{7E30C135-CECB-49AC-8671-B4C6BF652860}" type="presParOf" srcId="{F09F0481-053C-4313-86E5-E0E14B47F15F}" destId="{479436F1-B00F-4564-8BFF-858D22FCA3D2}" srcOrd="1" destOrd="0" presId="urn:microsoft.com/office/officeart/2005/8/layout/hierarchy1"/>
    <dgm:cxn modelId="{8A26C7F7-A2A0-4A53-9F5C-BF21CFAD4639}" type="presParOf" srcId="{479436F1-B00F-4564-8BFF-858D22FCA3D2}" destId="{4B8420C9-8D50-488E-9593-E5CB62527371}" srcOrd="0" destOrd="0" presId="urn:microsoft.com/office/officeart/2005/8/layout/hierarchy1"/>
    <dgm:cxn modelId="{562A2A74-95C9-4D51-8C3D-31F47E286D4D}" type="presParOf" srcId="{479436F1-B00F-4564-8BFF-858D22FCA3D2}" destId="{96BD0A91-41A2-4122-B6F7-24658E1D66C8}" srcOrd="1" destOrd="0" presId="urn:microsoft.com/office/officeart/2005/8/layout/hierarchy1"/>
    <dgm:cxn modelId="{8D23DD4F-BFE2-4F70-9F83-36E7C0A5524C}" type="presParOf" srcId="{96BD0A91-41A2-4122-B6F7-24658E1D66C8}" destId="{668B8727-762D-4710-9964-3E0EBCE626E5}" srcOrd="0" destOrd="0" presId="urn:microsoft.com/office/officeart/2005/8/layout/hierarchy1"/>
    <dgm:cxn modelId="{F23542F8-3631-436F-BD5E-B66DC072FAD9}" type="presParOf" srcId="{668B8727-762D-4710-9964-3E0EBCE626E5}" destId="{8EBFA7B1-259D-4CFB-B85C-8A9796E732C9}" srcOrd="0" destOrd="0" presId="urn:microsoft.com/office/officeart/2005/8/layout/hierarchy1"/>
    <dgm:cxn modelId="{C95B8502-16D5-4517-A2BD-9115C7813186}" type="presParOf" srcId="{668B8727-762D-4710-9964-3E0EBCE626E5}" destId="{BE4CC1D4-BA55-4AFF-8DE5-DC91026712C9}" srcOrd="1" destOrd="0" presId="urn:microsoft.com/office/officeart/2005/8/layout/hierarchy1"/>
    <dgm:cxn modelId="{16BC75F2-B81B-410F-9690-0C18BA51996E}" type="presParOf" srcId="{96BD0A91-41A2-4122-B6F7-24658E1D66C8}" destId="{F4D37B68-7DD0-4F0F-B35C-017D549C12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A9545-110E-484D-94EB-5547F06429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827A6-3DCD-4779-A9AC-C5F96F12118D}">
      <dgm:prSet phldrT="[Текст]"/>
      <dgm:spPr/>
      <dgm:t>
        <a:bodyPr/>
        <a:lstStyle/>
        <a:p>
          <a:r>
            <a:rPr lang="ru-RU" b="1" i="0" baseline="0" dirty="0" smtClean="0">
              <a:latin typeface="Monotype Corsiva" pitchFamily="66" charset="0"/>
            </a:rPr>
            <a:t>Всего расходы </a:t>
          </a:r>
          <a:r>
            <a:rPr lang="ru-RU" b="1" dirty="0" smtClean="0">
              <a:latin typeface="Monotype Corsiva" pitchFamily="66" charset="0"/>
              <a:cs typeface="Arabic Typesetting" pitchFamily="66" charset="-78"/>
            </a:rPr>
            <a:t>МО "Кяхтинский район" </a:t>
          </a:r>
          <a:r>
            <a:rPr lang="ru-RU" b="1" i="0" baseline="0" dirty="0" smtClean="0">
              <a:latin typeface="Monotype Corsiva" pitchFamily="66" charset="0"/>
            </a:rPr>
            <a:t>на </a:t>
          </a:r>
          <a:r>
            <a:rPr lang="ru-RU" b="1" i="0" baseline="0" dirty="0" smtClean="0">
              <a:latin typeface="Monotype Corsiva" pitchFamily="66" charset="0"/>
            </a:rPr>
            <a:t>2022 </a:t>
          </a:r>
          <a:r>
            <a:rPr lang="ru-RU" b="1" i="0" baseline="0" dirty="0" smtClean="0">
              <a:latin typeface="Monotype Corsiva" pitchFamily="66" charset="0"/>
            </a:rPr>
            <a:t>год</a:t>
          </a:r>
          <a:r>
            <a:rPr lang="en-US" b="1" i="0" baseline="0" dirty="0" smtClean="0">
              <a:latin typeface="Monotype Corsiva" pitchFamily="66" charset="0"/>
            </a:rPr>
            <a:t>:</a:t>
          </a:r>
          <a:r>
            <a:rPr lang="ru-RU" b="1" i="0" baseline="0" dirty="0" smtClean="0">
              <a:latin typeface="Monotype Corsiva" pitchFamily="66" charset="0"/>
            </a:rPr>
            <a:t> 1 </a:t>
          </a:r>
          <a:r>
            <a:rPr lang="ru-RU" b="1" i="0" baseline="0" dirty="0" smtClean="0">
              <a:latin typeface="Monotype Corsiva" pitchFamily="66" charset="0"/>
            </a:rPr>
            <a:t>226 576,0 </a:t>
          </a:r>
          <a:r>
            <a:rPr lang="ru-RU" b="1" i="0" baseline="0" dirty="0" smtClean="0">
              <a:latin typeface="Monotype Corsiva" pitchFamily="66" charset="0"/>
            </a:rPr>
            <a:t>тыс. рублей</a:t>
          </a:r>
          <a:endParaRPr lang="ru-RU" dirty="0"/>
        </a:p>
      </dgm:t>
    </dgm:pt>
    <dgm:pt modelId="{79BEAF08-5731-4EA5-BD1C-734C037EDD88}" type="parTrans" cxnId="{A265FA0C-9C12-4BBA-903D-3D475B6D381D}">
      <dgm:prSet/>
      <dgm:spPr/>
      <dgm:t>
        <a:bodyPr/>
        <a:lstStyle/>
        <a:p>
          <a:endParaRPr lang="ru-RU"/>
        </a:p>
      </dgm:t>
    </dgm:pt>
    <dgm:pt modelId="{C3A3514A-796D-45E4-8429-372332E4FF32}" type="sibTrans" cxnId="{A265FA0C-9C12-4BBA-903D-3D475B6D381D}">
      <dgm:prSet/>
      <dgm:spPr/>
      <dgm:t>
        <a:bodyPr/>
        <a:lstStyle/>
        <a:p>
          <a:endParaRPr lang="ru-RU"/>
        </a:p>
      </dgm:t>
    </dgm:pt>
    <dgm:pt modelId="{84D4A174-AF5D-44E9-8075-015CF544B434}">
      <dgm:prSet phldrT="[Текст]"/>
      <dgm:spPr/>
      <dgm:t>
        <a:bodyPr/>
        <a:lstStyle/>
        <a:p>
          <a:r>
            <a:rPr lang="ru-RU" b="1" i="1" baseline="0" dirty="0" smtClean="0">
              <a:latin typeface="Monotype Corsiva" pitchFamily="66" charset="0"/>
            </a:rPr>
            <a:t>Программные расходы по </a:t>
          </a:r>
          <a:r>
            <a:rPr lang="ru-RU" b="1" i="1" baseline="0" dirty="0" smtClean="0">
              <a:latin typeface="Monotype Corsiva" pitchFamily="66" charset="0"/>
            </a:rPr>
            <a:t>21 </a:t>
          </a:r>
          <a:r>
            <a:rPr lang="ru-RU" b="1" i="1" baseline="0" dirty="0" smtClean="0">
              <a:latin typeface="Monotype Corsiva" pitchFamily="66" charset="0"/>
            </a:rPr>
            <a:t>муниципальным программам</a:t>
          </a:r>
          <a:endParaRPr lang="ru-RU" dirty="0"/>
        </a:p>
      </dgm:t>
    </dgm:pt>
    <dgm:pt modelId="{61E99442-0676-48B0-9FB1-1BB08A024C69}" type="parTrans" cxnId="{961C08D5-7AFB-4A1A-97F8-DEAEDD4AF005}">
      <dgm:prSet/>
      <dgm:spPr/>
      <dgm:t>
        <a:bodyPr/>
        <a:lstStyle/>
        <a:p>
          <a:endParaRPr lang="ru-RU"/>
        </a:p>
      </dgm:t>
    </dgm:pt>
    <dgm:pt modelId="{E5DE3BCA-6418-487C-B6FA-7A5ADAA2599A}" type="sibTrans" cxnId="{961C08D5-7AFB-4A1A-97F8-DEAEDD4AF005}">
      <dgm:prSet/>
      <dgm:spPr/>
      <dgm:t>
        <a:bodyPr/>
        <a:lstStyle/>
        <a:p>
          <a:endParaRPr lang="ru-RU"/>
        </a:p>
      </dgm:t>
    </dgm:pt>
    <dgm:pt modelId="{0E0A6B32-4F29-450A-804D-49025877AD77}">
      <dgm:prSet phldrT="[Текст]"/>
      <dgm:spPr/>
      <dgm:t>
        <a:bodyPr/>
        <a:lstStyle/>
        <a:p>
          <a:r>
            <a:rPr lang="ru-RU" b="1" i="1" baseline="0" dirty="0" smtClean="0">
              <a:latin typeface="Monotype Corsiva" pitchFamily="66" charset="0"/>
            </a:rPr>
            <a:t>Непрограммные расходы</a:t>
          </a:r>
          <a:endParaRPr lang="ru-RU" dirty="0"/>
        </a:p>
      </dgm:t>
    </dgm:pt>
    <dgm:pt modelId="{694BB245-DC28-45F6-88E4-29FEE44E0B18}" type="parTrans" cxnId="{48B1273A-F995-497A-886A-43C532658B4B}">
      <dgm:prSet/>
      <dgm:spPr/>
      <dgm:t>
        <a:bodyPr/>
        <a:lstStyle/>
        <a:p>
          <a:endParaRPr lang="ru-RU"/>
        </a:p>
      </dgm:t>
    </dgm:pt>
    <dgm:pt modelId="{25A080CF-05D5-4F3D-AC91-0ED636F3D743}" type="sibTrans" cxnId="{48B1273A-F995-497A-886A-43C532658B4B}">
      <dgm:prSet/>
      <dgm:spPr/>
      <dgm:t>
        <a:bodyPr/>
        <a:lstStyle/>
        <a:p>
          <a:endParaRPr lang="ru-RU"/>
        </a:p>
      </dgm:t>
    </dgm:pt>
    <dgm:pt modelId="{B2B7515C-05F0-4D7B-BA28-E41829C3B099}">
      <dgm:prSet custT="1"/>
      <dgm:spPr/>
      <dgm:t>
        <a:bodyPr/>
        <a:lstStyle/>
        <a:p>
          <a:r>
            <a:rPr lang="ru-RU" sz="2000" dirty="0" smtClean="0"/>
            <a:t>1 </a:t>
          </a:r>
          <a:r>
            <a:rPr lang="ru-RU" sz="2000" dirty="0" smtClean="0"/>
            <a:t>217 342,55912 </a:t>
          </a:r>
          <a:r>
            <a:rPr lang="ru-RU" sz="2000" dirty="0" smtClean="0"/>
            <a:t>тыс. рублей (</a:t>
          </a:r>
          <a:r>
            <a:rPr lang="ru-RU" sz="2000" dirty="0" smtClean="0"/>
            <a:t>99,25%)</a:t>
          </a:r>
          <a:endParaRPr lang="ru-RU" sz="2000" dirty="0"/>
        </a:p>
      </dgm:t>
    </dgm:pt>
    <dgm:pt modelId="{272124CF-F283-4C14-9168-4FA56C010299}" type="parTrans" cxnId="{BEB16523-80A5-44BB-AC75-A38B59C15561}">
      <dgm:prSet/>
      <dgm:spPr/>
      <dgm:t>
        <a:bodyPr/>
        <a:lstStyle/>
        <a:p>
          <a:endParaRPr lang="ru-RU"/>
        </a:p>
      </dgm:t>
    </dgm:pt>
    <dgm:pt modelId="{E2D36F67-CF99-4398-B1BD-784B9E5C0E3B}" type="sibTrans" cxnId="{BEB16523-80A5-44BB-AC75-A38B59C15561}">
      <dgm:prSet/>
      <dgm:spPr/>
      <dgm:t>
        <a:bodyPr/>
        <a:lstStyle/>
        <a:p>
          <a:endParaRPr lang="ru-RU"/>
        </a:p>
      </dgm:t>
    </dgm:pt>
    <dgm:pt modelId="{C24AEFA3-DF9A-4E1C-8BE8-E4A9CF9D16AD}">
      <dgm:prSet custT="1"/>
      <dgm:spPr/>
      <dgm:t>
        <a:bodyPr/>
        <a:lstStyle/>
        <a:p>
          <a:r>
            <a:rPr lang="ru-RU" sz="2000" dirty="0" smtClean="0"/>
            <a:t>9 233,44088 </a:t>
          </a:r>
          <a:r>
            <a:rPr lang="ru-RU" sz="2000" dirty="0" smtClean="0"/>
            <a:t>тыс. рублей </a:t>
          </a:r>
          <a:r>
            <a:rPr lang="ru-RU" sz="2000" dirty="0" smtClean="0"/>
            <a:t>(0,75%)</a:t>
          </a:r>
          <a:endParaRPr lang="ru-RU" sz="2000" dirty="0"/>
        </a:p>
      </dgm:t>
    </dgm:pt>
    <dgm:pt modelId="{0CBDEACC-0B6E-419D-BC99-A14163876DB3}" type="parTrans" cxnId="{5A279AD6-DD69-4939-8F96-12F6C97BA046}">
      <dgm:prSet/>
      <dgm:spPr/>
      <dgm:t>
        <a:bodyPr/>
        <a:lstStyle/>
        <a:p>
          <a:endParaRPr lang="ru-RU"/>
        </a:p>
      </dgm:t>
    </dgm:pt>
    <dgm:pt modelId="{132F59C3-EDDB-4A75-833F-D04A24633B10}" type="sibTrans" cxnId="{5A279AD6-DD69-4939-8F96-12F6C97BA046}">
      <dgm:prSet/>
      <dgm:spPr/>
      <dgm:t>
        <a:bodyPr/>
        <a:lstStyle/>
        <a:p>
          <a:endParaRPr lang="ru-RU"/>
        </a:p>
      </dgm:t>
    </dgm:pt>
    <dgm:pt modelId="{85C884FE-4E19-48C7-BF96-FF204D403C11}" type="pres">
      <dgm:prSet presAssocID="{368A9545-110E-484D-94EB-5547F06429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611C11-FC98-4DCF-9F66-42C051798304}" type="pres">
      <dgm:prSet presAssocID="{E9D827A6-3DCD-4779-A9AC-C5F96F12118D}" presName="hierRoot1" presStyleCnt="0"/>
      <dgm:spPr/>
    </dgm:pt>
    <dgm:pt modelId="{DD89BB17-667E-4ABD-9B9A-72CC575C7444}" type="pres">
      <dgm:prSet presAssocID="{E9D827A6-3DCD-4779-A9AC-C5F96F12118D}" presName="composite" presStyleCnt="0"/>
      <dgm:spPr/>
    </dgm:pt>
    <dgm:pt modelId="{2EE7C5DC-D19E-4ADA-9E0A-B1A8CF02E8B3}" type="pres">
      <dgm:prSet presAssocID="{E9D827A6-3DCD-4779-A9AC-C5F96F12118D}" presName="background" presStyleLbl="node0" presStyleIdx="0" presStyleCnt="1"/>
      <dgm:spPr/>
    </dgm:pt>
    <dgm:pt modelId="{D2EFF3B6-EF60-4C68-9839-3F5A481A2110}" type="pres">
      <dgm:prSet presAssocID="{E9D827A6-3DCD-4779-A9AC-C5F96F12118D}" presName="text" presStyleLbl="fgAcc0" presStyleIdx="0" presStyleCnt="1" custScaleX="195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FD521-6A52-45B7-ABED-36DA81B9B4A3}" type="pres">
      <dgm:prSet presAssocID="{E9D827A6-3DCD-4779-A9AC-C5F96F12118D}" presName="hierChild2" presStyleCnt="0"/>
      <dgm:spPr/>
    </dgm:pt>
    <dgm:pt modelId="{ED2A8812-37CE-4C20-A0F6-EE6057BA8924}" type="pres">
      <dgm:prSet presAssocID="{61E99442-0676-48B0-9FB1-1BB08A024C6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D2ADF73-0436-46B0-9BAB-A1321CAE5CC0}" type="pres">
      <dgm:prSet presAssocID="{84D4A174-AF5D-44E9-8075-015CF544B434}" presName="hierRoot2" presStyleCnt="0"/>
      <dgm:spPr/>
    </dgm:pt>
    <dgm:pt modelId="{9E9F8209-0CD6-47F9-9B4F-5DE9815C8EBE}" type="pres">
      <dgm:prSet presAssocID="{84D4A174-AF5D-44E9-8075-015CF544B434}" presName="composite2" presStyleCnt="0"/>
      <dgm:spPr/>
    </dgm:pt>
    <dgm:pt modelId="{C51DE62A-3252-4E59-A2EC-2C98FE69786B}" type="pres">
      <dgm:prSet presAssocID="{84D4A174-AF5D-44E9-8075-015CF544B434}" presName="background2" presStyleLbl="node2" presStyleIdx="0" presStyleCnt="2"/>
      <dgm:spPr/>
    </dgm:pt>
    <dgm:pt modelId="{EEBE499E-E100-4158-AAC2-3662FE9AF47A}" type="pres">
      <dgm:prSet presAssocID="{84D4A174-AF5D-44E9-8075-015CF544B43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15D468-F8B1-4B3E-A577-7CAC23BDC1EF}" type="pres">
      <dgm:prSet presAssocID="{84D4A174-AF5D-44E9-8075-015CF544B434}" presName="hierChild3" presStyleCnt="0"/>
      <dgm:spPr/>
    </dgm:pt>
    <dgm:pt modelId="{0A2F6AA6-05CC-4674-A73F-26488EA29C5B}" type="pres">
      <dgm:prSet presAssocID="{272124CF-F283-4C14-9168-4FA56C01029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EB1A128-A038-40C4-A46D-FC2EFEACB7D6}" type="pres">
      <dgm:prSet presAssocID="{B2B7515C-05F0-4D7B-BA28-E41829C3B099}" presName="hierRoot3" presStyleCnt="0"/>
      <dgm:spPr/>
    </dgm:pt>
    <dgm:pt modelId="{975B6A11-E46C-4112-82AD-6E2FF23D165A}" type="pres">
      <dgm:prSet presAssocID="{B2B7515C-05F0-4D7B-BA28-E41829C3B099}" presName="composite3" presStyleCnt="0"/>
      <dgm:spPr/>
    </dgm:pt>
    <dgm:pt modelId="{2AF8CBA6-B934-4490-A0CD-3294C47A6365}" type="pres">
      <dgm:prSet presAssocID="{B2B7515C-05F0-4D7B-BA28-E41829C3B099}" presName="background3" presStyleLbl="node3" presStyleIdx="0" presStyleCnt="2"/>
      <dgm:spPr/>
    </dgm:pt>
    <dgm:pt modelId="{04038A91-D4BB-4312-8CB4-48C357BFD1D2}" type="pres">
      <dgm:prSet presAssocID="{B2B7515C-05F0-4D7B-BA28-E41829C3B09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65F35-D99A-4B29-8359-81F1FE022479}" type="pres">
      <dgm:prSet presAssocID="{B2B7515C-05F0-4D7B-BA28-E41829C3B099}" presName="hierChild4" presStyleCnt="0"/>
      <dgm:spPr/>
    </dgm:pt>
    <dgm:pt modelId="{D2FBC9C8-8963-441E-BA0D-81B594881B87}" type="pres">
      <dgm:prSet presAssocID="{694BB245-DC28-45F6-88E4-29FEE44E0B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768DD65-7AFD-4871-9073-DC28F69936D9}" type="pres">
      <dgm:prSet presAssocID="{0E0A6B32-4F29-450A-804D-49025877AD77}" presName="hierRoot2" presStyleCnt="0"/>
      <dgm:spPr/>
    </dgm:pt>
    <dgm:pt modelId="{F330EA47-ACD2-419F-90ED-9C4DF25774DC}" type="pres">
      <dgm:prSet presAssocID="{0E0A6B32-4F29-450A-804D-49025877AD77}" presName="composite2" presStyleCnt="0"/>
      <dgm:spPr/>
    </dgm:pt>
    <dgm:pt modelId="{7F50A6FA-464A-484B-83EC-55E7A30BE7A4}" type="pres">
      <dgm:prSet presAssocID="{0E0A6B32-4F29-450A-804D-49025877AD77}" presName="background2" presStyleLbl="node2" presStyleIdx="1" presStyleCnt="2"/>
      <dgm:spPr/>
    </dgm:pt>
    <dgm:pt modelId="{FAD382A9-FF24-4B44-8578-7A574C40ED4A}" type="pres">
      <dgm:prSet presAssocID="{0E0A6B32-4F29-450A-804D-49025877AD7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271D7-D447-4B28-A706-F9161BCA57E5}" type="pres">
      <dgm:prSet presAssocID="{0E0A6B32-4F29-450A-804D-49025877AD77}" presName="hierChild3" presStyleCnt="0"/>
      <dgm:spPr/>
    </dgm:pt>
    <dgm:pt modelId="{49054330-B5ED-4E70-8E3A-2DCBAF37C61D}" type="pres">
      <dgm:prSet presAssocID="{0CBDEACC-0B6E-419D-BC99-A14163876DB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0130351-F59B-4C39-AEF6-FF3DD734C6DA}" type="pres">
      <dgm:prSet presAssocID="{C24AEFA3-DF9A-4E1C-8BE8-E4A9CF9D16AD}" presName="hierRoot3" presStyleCnt="0"/>
      <dgm:spPr/>
    </dgm:pt>
    <dgm:pt modelId="{B6F8F80E-2938-46CD-808B-6E80A27F7C2B}" type="pres">
      <dgm:prSet presAssocID="{C24AEFA3-DF9A-4E1C-8BE8-E4A9CF9D16AD}" presName="composite3" presStyleCnt="0"/>
      <dgm:spPr/>
    </dgm:pt>
    <dgm:pt modelId="{94E57FB5-AA7A-4F62-92D6-895014DF214B}" type="pres">
      <dgm:prSet presAssocID="{C24AEFA3-DF9A-4E1C-8BE8-E4A9CF9D16AD}" presName="background3" presStyleLbl="node3" presStyleIdx="1" presStyleCnt="2"/>
      <dgm:spPr/>
    </dgm:pt>
    <dgm:pt modelId="{D6219AF6-8ACE-4C39-BB01-4DFE1D1F6EAE}" type="pres">
      <dgm:prSet presAssocID="{C24AEFA3-DF9A-4E1C-8BE8-E4A9CF9D16A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6E98B-F803-4B47-AE06-619B423D413A}" type="pres">
      <dgm:prSet presAssocID="{C24AEFA3-DF9A-4E1C-8BE8-E4A9CF9D16AD}" presName="hierChild4" presStyleCnt="0"/>
      <dgm:spPr/>
    </dgm:pt>
  </dgm:ptLst>
  <dgm:cxnLst>
    <dgm:cxn modelId="{81765E67-3D17-4107-AA17-5D12D2E74084}" type="presOf" srcId="{272124CF-F283-4C14-9168-4FA56C010299}" destId="{0A2F6AA6-05CC-4674-A73F-26488EA29C5B}" srcOrd="0" destOrd="0" presId="urn:microsoft.com/office/officeart/2005/8/layout/hierarchy1"/>
    <dgm:cxn modelId="{961C08D5-7AFB-4A1A-97F8-DEAEDD4AF005}" srcId="{E9D827A6-3DCD-4779-A9AC-C5F96F12118D}" destId="{84D4A174-AF5D-44E9-8075-015CF544B434}" srcOrd="0" destOrd="0" parTransId="{61E99442-0676-48B0-9FB1-1BB08A024C69}" sibTransId="{E5DE3BCA-6418-487C-B6FA-7A5ADAA2599A}"/>
    <dgm:cxn modelId="{B3E9E29F-CC2E-4F6D-92BE-370F208994B6}" type="presOf" srcId="{C24AEFA3-DF9A-4E1C-8BE8-E4A9CF9D16AD}" destId="{D6219AF6-8ACE-4C39-BB01-4DFE1D1F6EAE}" srcOrd="0" destOrd="0" presId="urn:microsoft.com/office/officeart/2005/8/layout/hierarchy1"/>
    <dgm:cxn modelId="{15AE2AAD-9380-4BED-92C6-710751FEE166}" type="presOf" srcId="{84D4A174-AF5D-44E9-8075-015CF544B434}" destId="{EEBE499E-E100-4158-AAC2-3662FE9AF47A}" srcOrd="0" destOrd="0" presId="urn:microsoft.com/office/officeart/2005/8/layout/hierarchy1"/>
    <dgm:cxn modelId="{14486E77-4F26-4263-A013-C884E376F24B}" type="presOf" srcId="{61E99442-0676-48B0-9FB1-1BB08A024C69}" destId="{ED2A8812-37CE-4C20-A0F6-EE6057BA8924}" srcOrd="0" destOrd="0" presId="urn:microsoft.com/office/officeart/2005/8/layout/hierarchy1"/>
    <dgm:cxn modelId="{9FED2528-17F5-4115-9D7B-75D65EB91D16}" type="presOf" srcId="{368A9545-110E-484D-94EB-5547F06429EA}" destId="{85C884FE-4E19-48C7-BF96-FF204D403C11}" srcOrd="0" destOrd="0" presId="urn:microsoft.com/office/officeart/2005/8/layout/hierarchy1"/>
    <dgm:cxn modelId="{8E5C13AC-68AA-4B98-9C93-A1DE2A49AF59}" type="presOf" srcId="{E9D827A6-3DCD-4779-A9AC-C5F96F12118D}" destId="{D2EFF3B6-EF60-4C68-9839-3F5A481A2110}" srcOrd="0" destOrd="0" presId="urn:microsoft.com/office/officeart/2005/8/layout/hierarchy1"/>
    <dgm:cxn modelId="{B98146C6-5EB6-482C-8B2C-393F623F8BB3}" type="presOf" srcId="{0CBDEACC-0B6E-419D-BC99-A14163876DB3}" destId="{49054330-B5ED-4E70-8E3A-2DCBAF37C61D}" srcOrd="0" destOrd="0" presId="urn:microsoft.com/office/officeart/2005/8/layout/hierarchy1"/>
    <dgm:cxn modelId="{FF93AB9E-3307-4248-A4AE-2EF44DE74559}" type="presOf" srcId="{694BB245-DC28-45F6-88E4-29FEE44E0B18}" destId="{D2FBC9C8-8963-441E-BA0D-81B594881B87}" srcOrd="0" destOrd="0" presId="urn:microsoft.com/office/officeart/2005/8/layout/hierarchy1"/>
    <dgm:cxn modelId="{BEB16523-80A5-44BB-AC75-A38B59C15561}" srcId="{84D4A174-AF5D-44E9-8075-015CF544B434}" destId="{B2B7515C-05F0-4D7B-BA28-E41829C3B099}" srcOrd="0" destOrd="0" parTransId="{272124CF-F283-4C14-9168-4FA56C010299}" sibTransId="{E2D36F67-CF99-4398-B1BD-784B9E5C0E3B}"/>
    <dgm:cxn modelId="{6AC52983-0F58-425B-B35E-A9432F89A4D9}" type="presOf" srcId="{0E0A6B32-4F29-450A-804D-49025877AD77}" destId="{FAD382A9-FF24-4B44-8578-7A574C40ED4A}" srcOrd="0" destOrd="0" presId="urn:microsoft.com/office/officeart/2005/8/layout/hierarchy1"/>
    <dgm:cxn modelId="{5A279AD6-DD69-4939-8F96-12F6C97BA046}" srcId="{0E0A6B32-4F29-450A-804D-49025877AD77}" destId="{C24AEFA3-DF9A-4E1C-8BE8-E4A9CF9D16AD}" srcOrd="0" destOrd="0" parTransId="{0CBDEACC-0B6E-419D-BC99-A14163876DB3}" sibTransId="{132F59C3-EDDB-4A75-833F-D04A24633B10}"/>
    <dgm:cxn modelId="{ADF4B522-8692-4D42-9B9D-F4F15AA64FD8}" type="presOf" srcId="{B2B7515C-05F0-4D7B-BA28-E41829C3B099}" destId="{04038A91-D4BB-4312-8CB4-48C357BFD1D2}" srcOrd="0" destOrd="0" presId="urn:microsoft.com/office/officeart/2005/8/layout/hierarchy1"/>
    <dgm:cxn modelId="{A265FA0C-9C12-4BBA-903D-3D475B6D381D}" srcId="{368A9545-110E-484D-94EB-5547F06429EA}" destId="{E9D827A6-3DCD-4779-A9AC-C5F96F12118D}" srcOrd="0" destOrd="0" parTransId="{79BEAF08-5731-4EA5-BD1C-734C037EDD88}" sibTransId="{C3A3514A-796D-45E4-8429-372332E4FF32}"/>
    <dgm:cxn modelId="{48B1273A-F995-497A-886A-43C532658B4B}" srcId="{E9D827A6-3DCD-4779-A9AC-C5F96F12118D}" destId="{0E0A6B32-4F29-450A-804D-49025877AD77}" srcOrd="1" destOrd="0" parTransId="{694BB245-DC28-45F6-88E4-29FEE44E0B18}" sibTransId="{25A080CF-05D5-4F3D-AC91-0ED636F3D743}"/>
    <dgm:cxn modelId="{3B3B3B29-B691-43CD-9136-D471F7A87A04}" type="presParOf" srcId="{85C884FE-4E19-48C7-BF96-FF204D403C11}" destId="{37611C11-FC98-4DCF-9F66-42C051798304}" srcOrd="0" destOrd="0" presId="urn:microsoft.com/office/officeart/2005/8/layout/hierarchy1"/>
    <dgm:cxn modelId="{8713A3EC-A6DB-4A67-86E6-8CBF48E2F800}" type="presParOf" srcId="{37611C11-FC98-4DCF-9F66-42C051798304}" destId="{DD89BB17-667E-4ABD-9B9A-72CC575C7444}" srcOrd="0" destOrd="0" presId="urn:microsoft.com/office/officeart/2005/8/layout/hierarchy1"/>
    <dgm:cxn modelId="{3DE69E1E-7521-4C3F-A11D-24A781EDEFF8}" type="presParOf" srcId="{DD89BB17-667E-4ABD-9B9A-72CC575C7444}" destId="{2EE7C5DC-D19E-4ADA-9E0A-B1A8CF02E8B3}" srcOrd="0" destOrd="0" presId="urn:microsoft.com/office/officeart/2005/8/layout/hierarchy1"/>
    <dgm:cxn modelId="{67DF6D8E-D111-4592-AB01-C8EFDF846508}" type="presParOf" srcId="{DD89BB17-667E-4ABD-9B9A-72CC575C7444}" destId="{D2EFF3B6-EF60-4C68-9839-3F5A481A2110}" srcOrd="1" destOrd="0" presId="urn:microsoft.com/office/officeart/2005/8/layout/hierarchy1"/>
    <dgm:cxn modelId="{B95528E1-5206-41B5-B528-A95E18D8A8C0}" type="presParOf" srcId="{37611C11-FC98-4DCF-9F66-42C051798304}" destId="{7EAFD521-6A52-45B7-ABED-36DA81B9B4A3}" srcOrd="1" destOrd="0" presId="urn:microsoft.com/office/officeart/2005/8/layout/hierarchy1"/>
    <dgm:cxn modelId="{F1F975EE-B578-4EB6-A263-EF8CA56F17A0}" type="presParOf" srcId="{7EAFD521-6A52-45B7-ABED-36DA81B9B4A3}" destId="{ED2A8812-37CE-4C20-A0F6-EE6057BA8924}" srcOrd="0" destOrd="0" presId="urn:microsoft.com/office/officeart/2005/8/layout/hierarchy1"/>
    <dgm:cxn modelId="{89B906E5-6C2C-4DB6-8FA7-CD2CF6DB2C7A}" type="presParOf" srcId="{7EAFD521-6A52-45B7-ABED-36DA81B9B4A3}" destId="{ED2ADF73-0436-46B0-9BAB-A1321CAE5CC0}" srcOrd="1" destOrd="0" presId="urn:microsoft.com/office/officeart/2005/8/layout/hierarchy1"/>
    <dgm:cxn modelId="{1A54FF53-2A03-4BC0-B141-269A81E3F939}" type="presParOf" srcId="{ED2ADF73-0436-46B0-9BAB-A1321CAE5CC0}" destId="{9E9F8209-0CD6-47F9-9B4F-5DE9815C8EBE}" srcOrd="0" destOrd="0" presId="urn:microsoft.com/office/officeart/2005/8/layout/hierarchy1"/>
    <dgm:cxn modelId="{58775B31-7981-47BC-B6DD-663CE5CC7EF1}" type="presParOf" srcId="{9E9F8209-0CD6-47F9-9B4F-5DE9815C8EBE}" destId="{C51DE62A-3252-4E59-A2EC-2C98FE69786B}" srcOrd="0" destOrd="0" presId="urn:microsoft.com/office/officeart/2005/8/layout/hierarchy1"/>
    <dgm:cxn modelId="{0B5FCE90-C793-4153-8135-8871A4C67CC4}" type="presParOf" srcId="{9E9F8209-0CD6-47F9-9B4F-5DE9815C8EBE}" destId="{EEBE499E-E100-4158-AAC2-3662FE9AF47A}" srcOrd="1" destOrd="0" presId="urn:microsoft.com/office/officeart/2005/8/layout/hierarchy1"/>
    <dgm:cxn modelId="{E0F1B49E-46B1-4E69-BBEB-BAC73AB2AE99}" type="presParOf" srcId="{ED2ADF73-0436-46B0-9BAB-A1321CAE5CC0}" destId="{A015D468-F8B1-4B3E-A577-7CAC23BDC1EF}" srcOrd="1" destOrd="0" presId="urn:microsoft.com/office/officeart/2005/8/layout/hierarchy1"/>
    <dgm:cxn modelId="{2F3FDE00-C88F-46A5-9CA3-9C027D9FF7CB}" type="presParOf" srcId="{A015D468-F8B1-4B3E-A577-7CAC23BDC1EF}" destId="{0A2F6AA6-05CC-4674-A73F-26488EA29C5B}" srcOrd="0" destOrd="0" presId="urn:microsoft.com/office/officeart/2005/8/layout/hierarchy1"/>
    <dgm:cxn modelId="{D14F38F5-B5BB-4F36-A3A2-2E2F6D173027}" type="presParOf" srcId="{A015D468-F8B1-4B3E-A577-7CAC23BDC1EF}" destId="{0EB1A128-A038-40C4-A46D-FC2EFEACB7D6}" srcOrd="1" destOrd="0" presId="urn:microsoft.com/office/officeart/2005/8/layout/hierarchy1"/>
    <dgm:cxn modelId="{20410065-80D8-4F99-9C3D-DA4335EBF08A}" type="presParOf" srcId="{0EB1A128-A038-40C4-A46D-FC2EFEACB7D6}" destId="{975B6A11-E46C-4112-82AD-6E2FF23D165A}" srcOrd="0" destOrd="0" presId="urn:microsoft.com/office/officeart/2005/8/layout/hierarchy1"/>
    <dgm:cxn modelId="{48CFE3B0-5B47-4390-9E1F-CA81D269BD3C}" type="presParOf" srcId="{975B6A11-E46C-4112-82AD-6E2FF23D165A}" destId="{2AF8CBA6-B934-4490-A0CD-3294C47A6365}" srcOrd="0" destOrd="0" presId="urn:microsoft.com/office/officeart/2005/8/layout/hierarchy1"/>
    <dgm:cxn modelId="{74A423CE-15BC-44C1-A2BF-1E159D39F2AF}" type="presParOf" srcId="{975B6A11-E46C-4112-82AD-6E2FF23D165A}" destId="{04038A91-D4BB-4312-8CB4-48C357BFD1D2}" srcOrd="1" destOrd="0" presId="urn:microsoft.com/office/officeart/2005/8/layout/hierarchy1"/>
    <dgm:cxn modelId="{47649BDE-CB2E-4CAA-AFF4-5352D4BB7636}" type="presParOf" srcId="{0EB1A128-A038-40C4-A46D-FC2EFEACB7D6}" destId="{B2A65F35-D99A-4B29-8359-81F1FE022479}" srcOrd="1" destOrd="0" presId="urn:microsoft.com/office/officeart/2005/8/layout/hierarchy1"/>
    <dgm:cxn modelId="{3BDB0686-53E0-43C7-B8CE-C067D92014C3}" type="presParOf" srcId="{7EAFD521-6A52-45B7-ABED-36DA81B9B4A3}" destId="{D2FBC9C8-8963-441E-BA0D-81B594881B87}" srcOrd="2" destOrd="0" presId="urn:microsoft.com/office/officeart/2005/8/layout/hierarchy1"/>
    <dgm:cxn modelId="{BC1803E2-3247-4D3F-A788-22F2BFD00779}" type="presParOf" srcId="{7EAFD521-6A52-45B7-ABED-36DA81B9B4A3}" destId="{F768DD65-7AFD-4871-9073-DC28F69936D9}" srcOrd="3" destOrd="0" presId="urn:microsoft.com/office/officeart/2005/8/layout/hierarchy1"/>
    <dgm:cxn modelId="{B4BC9C17-87DC-49EC-91CC-B32707781CA7}" type="presParOf" srcId="{F768DD65-7AFD-4871-9073-DC28F69936D9}" destId="{F330EA47-ACD2-419F-90ED-9C4DF25774DC}" srcOrd="0" destOrd="0" presId="urn:microsoft.com/office/officeart/2005/8/layout/hierarchy1"/>
    <dgm:cxn modelId="{774B058B-F96D-44F5-A9AD-7150652CFC80}" type="presParOf" srcId="{F330EA47-ACD2-419F-90ED-9C4DF25774DC}" destId="{7F50A6FA-464A-484B-83EC-55E7A30BE7A4}" srcOrd="0" destOrd="0" presId="urn:microsoft.com/office/officeart/2005/8/layout/hierarchy1"/>
    <dgm:cxn modelId="{64AFE2E1-79F6-44D4-BADD-8EF516F226E6}" type="presParOf" srcId="{F330EA47-ACD2-419F-90ED-9C4DF25774DC}" destId="{FAD382A9-FF24-4B44-8578-7A574C40ED4A}" srcOrd="1" destOrd="0" presId="urn:microsoft.com/office/officeart/2005/8/layout/hierarchy1"/>
    <dgm:cxn modelId="{9BE0B2C6-08F4-4CD0-A608-8D630E311811}" type="presParOf" srcId="{F768DD65-7AFD-4871-9073-DC28F69936D9}" destId="{FDE271D7-D447-4B28-A706-F9161BCA57E5}" srcOrd="1" destOrd="0" presId="urn:microsoft.com/office/officeart/2005/8/layout/hierarchy1"/>
    <dgm:cxn modelId="{AEE2E632-A748-4D84-873D-546C2B2B8B4A}" type="presParOf" srcId="{FDE271D7-D447-4B28-A706-F9161BCA57E5}" destId="{49054330-B5ED-4E70-8E3A-2DCBAF37C61D}" srcOrd="0" destOrd="0" presId="urn:microsoft.com/office/officeart/2005/8/layout/hierarchy1"/>
    <dgm:cxn modelId="{BA1A3C07-9B03-4A71-ACFC-F311A5A3FF01}" type="presParOf" srcId="{FDE271D7-D447-4B28-A706-F9161BCA57E5}" destId="{50130351-F59B-4C39-AEF6-FF3DD734C6DA}" srcOrd="1" destOrd="0" presId="urn:microsoft.com/office/officeart/2005/8/layout/hierarchy1"/>
    <dgm:cxn modelId="{59B31795-B762-42FF-BCC0-9F52BBE4A1CC}" type="presParOf" srcId="{50130351-F59B-4C39-AEF6-FF3DD734C6DA}" destId="{B6F8F80E-2938-46CD-808B-6E80A27F7C2B}" srcOrd="0" destOrd="0" presId="urn:microsoft.com/office/officeart/2005/8/layout/hierarchy1"/>
    <dgm:cxn modelId="{D085ED43-04EE-4BE6-84AA-3A82B3BE61AB}" type="presParOf" srcId="{B6F8F80E-2938-46CD-808B-6E80A27F7C2B}" destId="{94E57FB5-AA7A-4F62-92D6-895014DF214B}" srcOrd="0" destOrd="0" presId="urn:microsoft.com/office/officeart/2005/8/layout/hierarchy1"/>
    <dgm:cxn modelId="{97F5554C-B876-43FC-8BE9-D4BCC1586B49}" type="presParOf" srcId="{B6F8F80E-2938-46CD-808B-6E80A27F7C2B}" destId="{D6219AF6-8ACE-4C39-BB01-4DFE1D1F6EAE}" srcOrd="1" destOrd="0" presId="urn:microsoft.com/office/officeart/2005/8/layout/hierarchy1"/>
    <dgm:cxn modelId="{73C66CFC-1C4F-4657-8A17-E2129E752BFE}" type="presParOf" srcId="{50130351-F59B-4C39-AEF6-FF3DD734C6DA}" destId="{B746E98B-F803-4B47-AE06-619B423D41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420C9-8D50-488E-9593-E5CB62527371}">
      <dsp:nvSpPr>
        <dsp:cNvPr id="0" name=""/>
        <dsp:cNvSpPr/>
      </dsp:nvSpPr>
      <dsp:spPr>
        <a:xfrm>
          <a:off x="6301957" y="3001161"/>
          <a:ext cx="91440" cy="55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9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C0D97-5900-447C-A8FB-162508AF0DAC}">
      <dsp:nvSpPr>
        <dsp:cNvPr id="0" name=""/>
        <dsp:cNvSpPr/>
      </dsp:nvSpPr>
      <dsp:spPr>
        <a:xfrm>
          <a:off x="3997635" y="1221005"/>
          <a:ext cx="2350041" cy="559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080"/>
              </a:lnTo>
              <a:lnTo>
                <a:pt x="2350041" y="381080"/>
              </a:lnTo>
              <a:lnTo>
                <a:pt x="2350041" y="559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B8815-99AA-47B1-A79E-B6235EEAB553}">
      <dsp:nvSpPr>
        <dsp:cNvPr id="0" name=""/>
        <dsp:cNvSpPr/>
      </dsp:nvSpPr>
      <dsp:spPr>
        <a:xfrm>
          <a:off x="3951915" y="3001161"/>
          <a:ext cx="91440" cy="55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9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5C36C-838D-4245-9F64-43FBCD976FB0}">
      <dsp:nvSpPr>
        <dsp:cNvPr id="0" name=""/>
        <dsp:cNvSpPr/>
      </dsp:nvSpPr>
      <dsp:spPr>
        <a:xfrm>
          <a:off x="3951915" y="1221005"/>
          <a:ext cx="91440" cy="55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9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8E182-561D-479C-A40E-1CA230BD20DA}">
      <dsp:nvSpPr>
        <dsp:cNvPr id="0" name=""/>
        <dsp:cNvSpPr/>
      </dsp:nvSpPr>
      <dsp:spPr>
        <a:xfrm>
          <a:off x="1601874" y="3001161"/>
          <a:ext cx="91440" cy="55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9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979DC-7674-45AA-BCCA-9CF86C62A0A1}">
      <dsp:nvSpPr>
        <dsp:cNvPr id="0" name=""/>
        <dsp:cNvSpPr/>
      </dsp:nvSpPr>
      <dsp:spPr>
        <a:xfrm>
          <a:off x="1647594" y="1221005"/>
          <a:ext cx="2350041" cy="559203"/>
        </a:xfrm>
        <a:custGeom>
          <a:avLst/>
          <a:gdLst/>
          <a:ahLst/>
          <a:cxnLst/>
          <a:rect l="0" t="0" r="0" b="0"/>
          <a:pathLst>
            <a:path>
              <a:moveTo>
                <a:pt x="2350041" y="0"/>
              </a:moveTo>
              <a:lnTo>
                <a:pt x="2350041" y="381080"/>
              </a:lnTo>
              <a:lnTo>
                <a:pt x="0" y="381080"/>
              </a:lnTo>
              <a:lnTo>
                <a:pt x="0" y="559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A41DC-B031-49B5-9AD8-35CF836CC6D0}">
      <dsp:nvSpPr>
        <dsp:cNvPr id="0" name=""/>
        <dsp:cNvSpPr/>
      </dsp:nvSpPr>
      <dsp:spPr>
        <a:xfrm>
          <a:off x="3036255" y="51"/>
          <a:ext cx="1922761" cy="122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A5CF7-03EA-43BA-A1E1-0EF7484AEFB0}">
      <dsp:nvSpPr>
        <dsp:cNvPr id="0" name=""/>
        <dsp:cNvSpPr/>
      </dsp:nvSpPr>
      <dsp:spPr>
        <a:xfrm>
          <a:off x="3249895" y="203009"/>
          <a:ext cx="1922761" cy="1220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Доходы бюджета</a:t>
          </a:r>
          <a:endParaRPr lang="ru-RU" sz="1600" kern="1200" dirty="0"/>
        </a:p>
      </dsp:txBody>
      <dsp:txXfrm>
        <a:off x="3285655" y="238769"/>
        <a:ext cx="1851241" cy="1149433"/>
      </dsp:txXfrm>
    </dsp:sp>
    <dsp:sp modelId="{F415EE36-474E-497D-B76B-9636473D97E5}">
      <dsp:nvSpPr>
        <dsp:cNvPr id="0" name=""/>
        <dsp:cNvSpPr/>
      </dsp:nvSpPr>
      <dsp:spPr>
        <a:xfrm>
          <a:off x="686213" y="1780208"/>
          <a:ext cx="1922761" cy="122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C1EEA-B258-4562-9E7B-D7A6957C2A29}">
      <dsp:nvSpPr>
        <dsp:cNvPr id="0" name=""/>
        <dsp:cNvSpPr/>
      </dsp:nvSpPr>
      <dsp:spPr>
        <a:xfrm>
          <a:off x="899853" y="1983166"/>
          <a:ext cx="1922761" cy="1220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Налоговые доходы </a:t>
          </a:r>
          <a:endParaRPr lang="ru-RU" sz="1600" kern="1200" dirty="0"/>
        </a:p>
      </dsp:txBody>
      <dsp:txXfrm>
        <a:off x="935613" y="2018926"/>
        <a:ext cx="1851241" cy="1149433"/>
      </dsp:txXfrm>
    </dsp:sp>
    <dsp:sp modelId="{D45AADDC-69A9-4ECB-A609-3243FCD469A6}">
      <dsp:nvSpPr>
        <dsp:cNvPr id="0" name=""/>
        <dsp:cNvSpPr/>
      </dsp:nvSpPr>
      <dsp:spPr>
        <a:xfrm>
          <a:off x="686213" y="3560364"/>
          <a:ext cx="1922761" cy="122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E5419-04B6-472C-9CEC-F18882F330A9}">
      <dsp:nvSpPr>
        <dsp:cNvPr id="0" name=""/>
        <dsp:cNvSpPr/>
      </dsp:nvSpPr>
      <dsp:spPr>
        <a:xfrm>
          <a:off x="899853" y="3763322"/>
          <a:ext cx="1922761" cy="1220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Поступления от уплаты налогов, установленных Налоговым Кодексом РФ (НДФЛ, ЕНВД и другие)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935613" y="3799082"/>
        <a:ext cx="1851241" cy="1149433"/>
      </dsp:txXfrm>
    </dsp:sp>
    <dsp:sp modelId="{6ED32DC2-D501-4479-8810-839CA5856B07}">
      <dsp:nvSpPr>
        <dsp:cNvPr id="0" name=""/>
        <dsp:cNvSpPr/>
      </dsp:nvSpPr>
      <dsp:spPr>
        <a:xfrm>
          <a:off x="3036255" y="1780208"/>
          <a:ext cx="1922761" cy="122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42362-B4B1-4E1C-A30D-2BD8380AFFCA}">
      <dsp:nvSpPr>
        <dsp:cNvPr id="0" name=""/>
        <dsp:cNvSpPr/>
      </dsp:nvSpPr>
      <dsp:spPr>
        <a:xfrm>
          <a:off x="3249895" y="1983166"/>
          <a:ext cx="1922761" cy="1220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Неналоговые доходы</a:t>
          </a:r>
          <a:endParaRPr lang="ru-RU" sz="1600" kern="1200" dirty="0"/>
        </a:p>
      </dsp:txBody>
      <dsp:txXfrm>
        <a:off x="3285655" y="2018926"/>
        <a:ext cx="1851241" cy="1149433"/>
      </dsp:txXfrm>
    </dsp:sp>
    <dsp:sp modelId="{80F2A62B-88B7-4F54-83EC-4824C98DBB0A}">
      <dsp:nvSpPr>
        <dsp:cNvPr id="0" name=""/>
        <dsp:cNvSpPr/>
      </dsp:nvSpPr>
      <dsp:spPr>
        <a:xfrm>
          <a:off x="3036255" y="3560364"/>
          <a:ext cx="1922761" cy="122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9FB7-44BB-4F78-887E-011C3081FAD6}">
      <dsp:nvSpPr>
        <dsp:cNvPr id="0" name=""/>
        <dsp:cNvSpPr/>
      </dsp:nvSpPr>
      <dsp:spPr>
        <a:xfrm>
          <a:off x="3249895" y="3763322"/>
          <a:ext cx="1922761" cy="1220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C00000"/>
              </a:solidFill>
            </a:rPr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другое)</a:t>
          </a:r>
          <a:endParaRPr lang="ru-RU" sz="800" b="1" kern="1200" dirty="0">
            <a:solidFill>
              <a:srgbClr val="C00000"/>
            </a:solidFill>
          </a:endParaRPr>
        </a:p>
      </dsp:txBody>
      <dsp:txXfrm>
        <a:off x="3285655" y="3799082"/>
        <a:ext cx="1851241" cy="1149433"/>
      </dsp:txXfrm>
    </dsp:sp>
    <dsp:sp modelId="{80D3D186-AF0C-4149-AB8D-9C43894AC174}">
      <dsp:nvSpPr>
        <dsp:cNvPr id="0" name=""/>
        <dsp:cNvSpPr/>
      </dsp:nvSpPr>
      <dsp:spPr>
        <a:xfrm>
          <a:off x="5386296" y="1780208"/>
          <a:ext cx="1922761" cy="122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2969F-0C98-4F6E-B404-20907C1B1C35}">
      <dsp:nvSpPr>
        <dsp:cNvPr id="0" name=""/>
        <dsp:cNvSpPr/>
      </dsp:nvSpPr>
      <dsp:spPr>
        <a:xfrm>
          <a:off x="5599936" y="1983166"/>
          <a:ext cx="1922761" cy="1220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Безвозмездные поступления </a:t>
          </a:r>
        </a:p>
      </dsp:txBody>
      <dsp:txXfrm>
        <a:off x="5635696" y="2018926"/>
        <a:ext cx="1851241" cy="1149433"/>
      </dsp:txXfrm>
    </dsp:sp>
    <dsp:sp modelId="{8EBFA7B1-259D-4CFB-B85C-8A9796E732C9}">
      <dsp:nvSpPr>
        <dsp:cNvPr id="0" name=""/>
        <dsp:cNvSpPr/>
      </dsp:nvSpPr>
      <dsp:spPr>
        <a:xfrm>
          <a:off x="5386296" y="3560364"/>
          <a:ext cx="1922761" cy="122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CC1D4-BA55-4AFF-8DE5-DC91026712C9}">
      <dsp:nvSpPr>
        <dsp:cNvPr id="0" name=""/>
        <dsp:cNvSpPr/>
      </dsp:nvSpPr>
      <dsp:spPr>
        <a:xfrm>
          <a:off x="5599936" y="3763322"/>
          <a:ext cx="1922761" cy="1220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 в виде:</a:t>
          </a:r>
          <a:r>
            <a:rPr lang="en-US" sz="1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дотаций, субвенций, субсидий)</a:t>
          </a:r>
          <a:endParaRPr lang="ru-RU" sz="11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5696" y="3799082"/>
        <a:ext cx="1851241" cy="1149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54330-B5ED-4E70-8E3A-2DCBAF37C61D}">
      <dsp:nvSpPr>
        <dsp:cNvPr id="0" name=""/>
        <dsp:cNvSpPr/>
      </dsp:nvSpPr>
      <dsp:spPr>
        <a:xfrm>
          <a:off x="5559441" y="3814814"/>
          <a:ext cx="91440" cy="710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02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BC9C8-8963-441E-BA0D-81B594881B87}">
      <dsp:nvSpPr>
        <dsp:cNvPr id="0" name=""/>
        <dsp:cNvSpPr/>
      </dsp:nvSpPr>
      <dsp:spPr>
        <a:xfrm>
          <a:off x="4112803" y="1553891"/>
          <a:ext cx="1492358" cy="71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999"/>
              </a:lnTo>
              <a:lnTo>
                <a:pt x="1492358" y="483999"/>
              </a:lnTo>
              <a:lnTo>
                <a:pt x="1492358" y="71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F6AA6-05CC-4674-A73F-26488EA29C5B}">
      <dsp:nvSpPr>
        <dsp:cNvPr id="0" name=""/>
        <dsp:cNvSpPr/>
      </dsp:nvSpPr>
      <dsp:spPr>
        <a:xfrm>
          <a:off x="2574724" y="3814814"/>
          <a:ext cx="91440" cy="710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02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A8812-37CE-4C20-A0F6-EE6057BA8924}">
      <dsp:nvSpPr>
        <dsp:cNvPr id="0" name=""/>
        <dsp:cNvSpPr/>
      </dsp:nvSpPr>
      <dsp:spPr>
        <a:xfrm>
          <a:off x="2620444" y="1553891"/>
          <a:ext cx="1492358" cy="710227"/>
        </a:xfrm>
        <a:custGeom>
          <a:avLst/>
          <a:gdLst/>
          <a:ahLst/>
          <a:cxnLst/>
          <a:rect l="0" t="0" r="0" b="0"/>
          <a:pathLst>
            <a:path>
              <a:moveTo>
                <a:pt x="1492358" y="0"/>
              </a:moveTo>
              <a:lnTo>
                <a:pt x="1492358" y="483999"/>
              </a:lnTo>
              <a:lnTo>
                <a:pt x="0" y="483999"/>
              </a:lnTo>
              <a:lnTo>
                <a:pt x="0" y="71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7C5DC-D19E-4ADA-9E0A-B1A8CF02E8B3}">
      <dsp:nvSpPr>
        <dsp:cNvPr id="0" name=""/>
        <dsp:cNvSpPr/>
      </dsp:nvSpPr>
      <dsp:spPr>
        <a:xfrm>
          <a:off x="1723814" y="3194"/>
          <a:ext cx="4777976" cy="155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FF3B6-EF60-4C68-9839-3F5A481A2110}">
      <dsp:nvSpPr>
        <dsp:cNvPr id="0" name=""/>
        <dsp:cNvSpPr/>
      </dsp:nvSpPr>
      <dsp:spPr>
        <a:xfrm>
          <a:off x="1995152" y="260965"/>
          <a:ext cx="4777976" cy="1550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baseline="0" dirty="0" smtClean="0">
              <a:latin typeface="Monotype Corsiva" pitchFamily="66" charset="0"/>
            </a:rPr>
            <a:t>Всего расходы </a:t>
          </a:r>
          <a:r>
            <a:rPr lang="ru-RU" sz="2300" b="1" kern="1200" dirty="0" smtClean="0">
              <a:latin typeface="Monotype Corsiva" pitchFamily="66" charset="0"/>
              <a:cs typeface="Arabic Typesetting" pitchFamily="66" charset="-78"/>
            </a:rPr>
            <a:t>МО "Кяхтинский район" </a:t>
          </a:r>
          <a:r>
            <a:rPr lang="ru-RU" sz="2300" b="1" i="0" kern="1200" baseline="0" dirty="0" smtClean="0">
              <a:latin typeface="Monotype Corsiva" pitchFamily="66" charset="0"/>
            </a:rPr>
            <a:t>на 2021 год</a:t>
          </a:r>
          <a:r>
            <a:rPr lang="en-US" sz="2300" b="1" i="0" kern="1200" baseline="0" dirty="0" smtClean="0">
              <a:latin typeface="Monotype Corsiva" pitchFamily="66" charset="0"/>
            </a:rPr>
            <a:t>:</a:t>
          </a:r>
          <a:r>
            <a:rPr lang="ru-RU" sz="2300" b="1" i="0" kern="1200" baseline="0" dirty="0" smtClean="0">
              <a:latin typeface="Monotype Corsiva" pitchFamily="66" charset="0"/>
            </a:rPr>
            <a:t> 1 094 083,1 тыс. рублей</a:t>
          </a:r>
          <a:endParaRPr lang="ru-RU" sz="2300" kern="1200" dirty="0"/>
        </a:p>
      </dsp:txBody>
      <dsp:txXfrm>
        <a:off x="2040570" y="306383"/>
        <a:ext cx="4687140" cy="1459860"/>
      </dsp:txXfrm>
    </dsp:sp>
    <dsp:sp modelId="{C51DE62A-3252-4E59-A2EC-2C98FE69786B}">
      <dsp:nvSpPr>
        <dsp:cNvPr id="0" name=""/>
        <dsp:cNvSpPr/>
      </dsp:nvSpPr>
      <dsp:spPr>
        <a:xfrm>
          <a:off x="1399423" y="2264118"/>
          <a:ext cx="2442041" cy="155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E499E-E100-4158-AAC2-3662FE9AF47A}">
      <dsp:nvSpPr>
        <dsp:cNvPr id="0" name=""/>
        <dsp:cNvSpPr/>
      </dsp:nvSpPr>
      <dsp:spPr>
        <a:xfrm>
          <a:off x="1670761" y="2521889"/>
          <a:ext cx="2442041" cy="1550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baseline="0" dirty="0" smtClean="0">
              <a:latin typeface="Monotype Corsiva" pitchFamily="66" charset="0"/>
            </a:rPr>
            <a:t>Программные расходы по 16 муниципальным программам</a:t>
          </a:r>
          <a:endParaRPr lang="ru-RU" sz="2300" kern="1200" dirty="0"/>
        </a:p>
      </dsp:txBody>
      <dsp:txXfrm>
        <a:off x="1716179" y="2567307"/>
        <a:ext cx="2351205" cy="1459860"/>
      </dsp:txXfrm>
    </dsp:sp>
    <dsp:sp modelId="{2AF8CBA6-B934-4490-A0CD-3294C47A6365}">
      <dsp:nvSpPr>
        <dsp:cNvPr id="0" name=""/>
        <dsp:cNvSpPr/>
      </dsp:nvSpPr>
      <dsp:spPr>
        <a:xfrm>
          <a:off x="1399423" y="4525041"/>
          <a:ext cx="2442041" cy="155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38A91-D4BB-4312-8CB4-48C357BFD1D2}">
      <dsp:nvSpPr>
        <dsp:cNvPr id="0" name=""/>
        <dsp:cNvSpPr/>
      </dsp:nvSpPr>
      <dsp:spPr>
        <a:xfrm>
          <a:off x="1670761" y="4782812"/>
          <a:ext cx="2442041" cy="1550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1 006 301,81153 тыс. рублей (91,98%)</a:t>
          </a:r>
          <a:endParaRPr lang="ru-RU" sz="2000" kern="1200" dirty="0"/>
        </a:p>
      </dsp:txBody>
      <dsp:txXfrm>
        <a:off x="1716179" y="4828230"/>
        <a:ext cx="2351205" cy="1459860"/>
      </dsp:txXfrm>
    </dsp:sp>
    <dsp:sp modelId="{7F50A6FA-464A-484B-83EC-55E7A30BE7A4}">
      <dsp:nvSpPr>
        <dsp:cNvPr id="0" name=""/>
        <dsp:cNvSpPr/>
      </dsp:nvSpPr>
      <dsp:spPr>
        <a:xfrm>
          <a:off x="4384140" y="2264118"/>
          <a:ext cx="2442041" cy="155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382A9-FF24-4B44-8578-7A574C40ED4A}">
      <dsp:nvSpPr>
        <dsp:cNvPr id="0" name=""/>
        <dsp:cNvSpPr/>
      </dsp:nvSpPr>
      <dsp:spPr>
        <a:xfrm>
          <a:off x="4655478" y="2521889"/>
          <a:ext cx="2442041" cy="1550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baseline="0" dirty="0" smtClean="0">
              <a:latin typeface="Monotype Corsiva" pitchFamily="66" charset="0"/>
            </a:rPr>
            <a:t>Непрограммные расходы</a:t>
          </a:r>
          <a:endParaRPr lang="ru-RU" sz="2300" kern="1200" dirty="0"/>
        </a:p>
      </dsp:txBody>
      <dsp:txXfrm>
        <a:off x="4700896" y="2567307"/>
        <a:ext cx="2351205" cy="1459860"/>
      </dsp:txXfrm>
    </dsp:sp>
    <dsp:sp modelId="{94E57FB5-AA7A-4F62-92D6-895014DF214B}">
      <dsp:nvSpPr>
        <dsp:cNvPr id="0" name=""/>
        <dsp:cNvSpPr/>
      </dsp:nvSpPr>
      <dsp:spPr>
        <a:xfrm>
          <a:off x="4384140" y="4525041"/>
          <a:ext cx="2442041" cy="155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19AF6-8ACE-4C39-BB01-4DFE1D1F6EAE}">
      <dsp:nvSpPr>
        <dsp:cNvPr id="0" name=""/>
        <dsp:cNvSpPr/>
      </dsp:nvSpPr>
      <dsp:spPr>
        <a:xfrm>
          <a:off x="4655478" y="4782812"/>
          <a:ext cx="2442041" cy="1550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87 781,28847 тыс. рублей (8,02%)</a:t>
          </a:r>
          <a:endParaRPr lang="ru-RU" sz="2000" kern="1200" dirty="0"/>
        </a:p>
      </dsp:txBody>
      <dsp:txXfrm>
        <a:off x="4700896" y="4828230"/>
        <a:ext cx="2351205" cy="145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yahtafin@mail.ru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677633"/>
          </a:xfrm>
        </p:spPr>
        <p:txBody>
          <a:bodyPr/>
          <a:lstStyle/>
          <a:p>
            <a:r>
              <a:rPr lang="ru-RU" dirty="0"/>
              <a:t>Кяхтинский район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17232"/>
            <a:ext cx="7772400" cy="1199704"/>
          </a:xfrm>
        </p:spPr>
        <p:txBody>
          <a:bodyPr/>
          <a:lstStyle/>
          <a:p>
            <a:r>
              <a:rPr lang="ru-RU" dirty="0">
                <a:cs typeface="Arabic Typesetting" pitchFamily="66" charset="-78"/>
              </a:rPr>
              <a:t>Бюджет для граждан по решению сессии Совета депутатов МО "Кяхтинский район" </a:t>
            </a:r>
            <a:r>
              <a:rPr lang="ru-RU" dirty="0" smtClean="0">
                <a:cs typeface="Arabic Typesetting" pitchFamily="66" charset="-78"/>
              </a:rPr>
              <a:t>от </a:t>
            </a:r>
            <a:r>
              <a:rPr lang="ru-RU" dirty="0" smtClean="0">
                <a:cs typeface="Arabic Typesetting" pitchFamily="66" charset="-78"/>
              </a:rPr>
              <a:t>29.12.2021 </a:t>
            </a:r>
            <a:r>
              <a:rPr lang="ru-RU" dirty="0">
                <a:cs typeface="Arabic Typesetting" pitchFamily="66" charset="-78"/>
              </a:rPr>
              <a:t>№ </a:t>
            </a:r>
            <a:r>
              <a:rPr lang="ru-RU" dirty="0" smtClean="0">
                <a:cs typeface="Arabic Typesetting" pitchFamily="66" charset="-78"/>
              </a:rPr>
              <a:t>3-43 </a:t>
            </a:r>
            <a:r>
              <a:rPr lang="ru-RU" dirty="0">
                <a:cs typeface="Arabic Typesetting" pitchFamily="66" charset="-78"/>
              </a:rPr>
              <a:t>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412776"/>
            <a:ext cx="4762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83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Распределение расходов по основным функциям</a:t>
            </a:r>
            <a:r>
              <a:rPr lang="ru-RU" sz="2800" b="1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9999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600" dirty="0"/>
              <a:t>Расходы формируются по разделам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30994"/>
            <a:ext cx="8429684" cy="29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2744" y="53732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</a:p>
          <a:p>
            <a:pPr algn="just"/>
            <a:r>
              <a:rPr lang="ru-RU" sz="1600" dirty="0" smtClean="0"/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81582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Расходы бюджета МО "Кяхтинский район"  на </a:t>
            </a:r>
            <a:r>
              <a:rPr lang="ru-RU" sz="2700" b="1" dirty="0" smtClean="0"/>
              <a:t>2022 </a:t>
            </a:r>
            <a:r>
              <a:rPr lang="ru-RU" sz="2700" b="1" dirty="0"/>
              <a:t>год по разделам, </a:t>
            </a:r>
            <a:r>
              <a:rPr lang="ru-RU" sz="2700" b="1" dirty="0" smtClean="0"/>
              <a:t>тыс.руб</a:t>
            </a:r>
            <a:r>
              <a:rPr lang="ru-RU" sz="2700" b="1" dirty="0" smtClean="0"/>
              <a:t>.:</a:t>
            </a:r>
            <a:endParaRPr lang="ru-RU" sz="27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55533110"/>
              </p:ext>
            </p:extLst>
          </p:nvPr>
        </p:nvGraphicFramePr>
        <p:xfrm>
          <a:off x="395536" y="1412776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167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942480328"/>
              </p:ext>
            </p:extLst>
          </p:nvPr>
        </p:nvGraphicFramePr>
        <p:xfrm>
          <a:off x="467544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686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Муниципальные программы, действующие в МО "Кяхтинский район" 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2022 </a:t>
            </a:r>
            <a:r>
              <a:rPr lang="ru-RU" dirty="0" smtClean="0"/>
              <a:t>год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361860"/>
              </p:ext>
            </p:extLst>
          </p:nvPr>
        </p:nvGraphicFramePr>
        <p:xfrm>
          <a:off x="179512" y="1397001"/>
          <a:ext cx="8712968" cy="496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1728192"/>
              </a:tblGrid>
              <a:tr h="775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/>
                </a:tc>
              </a:tr>
              <a:tr h="188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Муниципальная программа " Молодежь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Кяхтинского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района" на 2021-2023 годы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2 819,71717</a:t>
                      </a:r>
                    </a:p>
                  </a:txBody>
                  <a:tcPr marL="0" marR="0" marT="0" marB="0" anchor="ctr"/>
                </a:tc>
              </a:tr>
              <a:tr h="311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 "Развитие отрасли "Культура" МО "Кяхтинский район" на 2021-2023 гг."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72 334,37965</a:t>
                      </a:r>
                    </a:p>
                  </a:txBody>
                  <a:tcPr marL="0" marR="0" marT="0" marB="0" anchor="ctr"/>
                </a:tc>
              </a:tr>
              <a:tr h="441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 "Совершенствование муниципального управления в муниципальном образовании  "Кяхтинский район"на 2021-2023 годы 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3 429,71879</a:t>
                      </a:r>
                    </a:p>
                  </a:txBody>
                  <a:tcPr marL="0" marR="0" marT="0" marB="0" anchor="ctr"/>
                </a:tc>
              </a:tr>
              <a:tr h="376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и административно-хозяйственной службы муниципального образования "Кяхтинский район" на 2022-2024 годы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91 328,06333</a:t>
                      </a:r>
                    </a:p>
                  </a:txBody>
                  <a:tcPr marL="0" marR="0" marT="0" marB="0" anchor="ctr"/>
                </a:tc>
              </a:tr>
              <a:tr h="188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Муниципальная программа "Безопасность жизнедеятельности в МО "Кяхтинский район" на 2021-2023годы"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1 977,30000</a:t>
                      </a:r>
                    </a:p>
                  </a:txBody>
                  <a:tcPr marL="0" marR="0" marT="0" marB="0" anchor="ctr"/>
                </a:tc>
              </a:tr>
              <a:tr h="188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 "Развитие физической культуры и спорта в МО "Кяхтинский район" на 2021-2023 годы 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22 780,24782</a:t>
                      </a:r>
                    </a:p>
                  </a:txBody>
                  <a:tcPr marL="0" marR="0" marT="0" marB="0" anchor="ctr"/>
                </a:tc>
              </a:tr>
              <a:tr h="188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 «Комплексное развитие сельских территорий МО "Кяхтинского район» на 2020-2022 годы»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798,55000</a:t>
                      </a:r>
                    </a:p>
                  </a:txBody>
                  <a:tcPr marL="0" marR="0" marT="0" marB="0" anchor="ctr"/>
                </a:tc>
              </a:tr>
              <a:tr h="376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 имущественных и земельных отношений в МО "Кяхтинский район"на 2022-2024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6 872,58168</a:t>
                      </a:r>
                    </a:p>
                  </a:txBody>
                  <a:tcPr marL="0" marR="0" marT="0" marB="0" anchor="ctr"/>
                </a:tc>
              </a:tr>
              <a:tr h="188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 "Развитие строительства в МО "Кяхтинский район" на 2022-2024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179 642,43100</a:t>
                      </a:r>
                    </a:p>
                  </a:txBody>
                  <a:tcPr marL="0" marR="0" marT="0" marB="0" anchor="ctr"/>
                </a:tc>
              </a:tr>
              <a:tr h="188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Муниципальная программа "Управление муниципальными финансами в МО "Кяхтинский район" на 2020-2022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30 402,00000</a:t>
                      </a:r>
                    </a:p>
                  </a:txBody>
                  <a:tcPr marL="0" marR="0" marT="0" marB="0" anchor="ctr"/>
                </a:tc>
              </a:tr>
              <a:tr h="423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 "Развитие образования в муниципальном образовании "Кяхтинский район на 2020-2022 г.г."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763 266,42238</a:t>
                      </a:r>
                    </a:p>
                  </a:txBody>
                  <a:tcPr marL="0" marR="0" marT="0" marB="0" anchor="ctr"/>
                </a:tc>
              </a:tr>
              <a:tr h="188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 "Формирование современной городской среды МО "Кяхтинский район" на 2018-2024 гг"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10 227,51730</a:t>
                      </a:r>
                    </a:p>
                  </a:txBody>
                  <a:tcPr marL="0" marR="0" marT="0" marB="0" anchor="ctr"/>
                </a:tc>
              </a:tr>
              <a:tr h="587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Муниципальная программа"Повышение безопасности дорожного движения  Кяхтинского района на 2020-2022 годы"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31 463,63000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1 217 342,55912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079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20080"/>
          </a:xfrm>
        </p:spPr>
        <p:txBody>
          <a:bodyPr>
            <a:normAutofit/>
          </a:bodyPr>
          <a:lstStyle/>
          <a:p>
            <a:r>
              <a:rPr lang="ru-RU" sz="2000" dirty="0"/>
              <a:t>Межбюджетные трансферты бюджетам поселений на </a:t>
            </a:r>
            <a:r>
              <a:rPr lang="ru-RU" sz="2000" dirty="0" smtClean="0"/>
              <a:t>2022 </a:t>
            </a:r>
            <a:r>
              <a:rPr lang="ru-RU" sz="2000" dirty="0"/>
              <a:t>год  (тыс. рублей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9641664"/>
              </p:ext>
            </p:extLst>
          </p:nvPr>
        </p:nvGraphicFramePr>
        <p:xfrm>
          <a:off x="179512" y="764704"/>
          <a:ext cx="8640960" cy="57834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2232248"/>
                <a:gridCol w="1728192"/>
                <a:gridCol w="3096344"/>
              </a:tblGrid>
              <a:tr h="5317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Сельские поселения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 выравнивание бюджетной обеспеченности поселений из бюджета муниципального района на 2022 год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 первоочередные расходы сельских и городских поселений на 2022 год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 проведение выборов главы муниципального образования, депутатов представительного органа бюджетам поселений, входящим в состав муниципального района на 2022 год </a:t>
                      </a:r>
                    </a:p>
                  </a:txBody>
                  <a:tcPr marL="9525" marR="9525" marT="9525" marB="0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Алтайское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1,47562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1 206,36000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Большекударинское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3,56784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2 463,51000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162,86580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Большелугское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1,66534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1 439,48000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"Кударинское"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1,05929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1 801,57000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Зарянское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3,45717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2 140,01000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Малокударинское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1,27272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1 423,73000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Мурочинское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0,99604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896,10000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Первомайское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0,96969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1 142,86000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Субуктуйское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0,91699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1 194,46000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"Тамирское"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2,70355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1 979,89000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"Усть-Киранское"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3,81290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2 102,18000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Усть-Кяхтинское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4,65084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2 352,02000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Хоронхойское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4,97759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2 740,39000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Чикойское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1,68379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1 457,79000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Шарагольское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2,03952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1 060,05000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ГП Наушкинское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7,43344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ГП Город Кяхта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53,59669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96,27902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25 400,40000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162,86580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641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20080"/>
          </a:xfrm>
        </p:spPr>
        <p:txBody>
          <a:bodyPr>
            <a:normAutofit/>
          </a:bodyPr>
          <a:lstStyle/>
          <a:p>
            <a:r>
              <a:rPr lang="ru-RU" sz="2000" dirty="0"/>
              <a:t>Межбюджетные трансферты бюджетам поселений на </a:t>
            </a:r>
            <a:r>
              <a:rPr lang="ru-RU" sz="2000" dirty="0" smtClean="0"/>
              <a:t>2021 </a:t>
            </a:r>
            <a:r>
              <a:rPr lang="ru-RU" sz="2000" dirty="0"/>
              <a:t>год  (тыс. рублей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4012035"/>
              </p:ext>
            </p:extLst>
          </p:nvPr>
        </p:nvGraphicFramePr>
        <p:xfrm>
          <a:off x="179512" y="764704"/>
          <a:ext cx="8640960" cy="562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158"/>
                <a:gridCol w="1928826"/>
                <a:gridCol w="2143140"/>
                <a:gridCol w="2676836"/>
              </a:tblGrid>
              <a:tr h="5317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Century Schoolbook"/>
                        </a:rPr>
                        <a:t>Сельские поселения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entury Schoolbook"/>
                        </a:rPr>
                        <a:t>В рамках муниципальной программы «Комплексное развитие сельских территорий МО «Кяхтинского район» на 2020-2022 годы»</a:t>
                      </a:r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entury Schoolbook"/>
                        </a:rPr>
                        <a:t>Межбюджетные трансферты бюджетам городских и сельских поселений МО "Кяхтинский район" для реализации программы формирования современной городской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Century Schoolbook"/>
                        </a:rPr>
                        <a:t>Cофинансирование из местного бюджета иных межбюджетных трансфертов бюджетам городских и сельских поселений МО "Кяхтинский район" для реализации программы формирования современной городской среды</a:t>
                      </a:r>
                    </a:p>
                  </a:txBody>
                  <a:tcPr marL="9525" marR="9525" marT="9525" marB="0"/>
                </a:tc>
              </a:tr>
              <a:tr h="160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Алтайское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5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Большекударинское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3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Большелугское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607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Зарянское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116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Кударинское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299,70030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0,29970</a:t>
                      </a: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Малокударинское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Мурочинское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42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Первомайское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Субуктуйское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Тамирское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Усть-киранское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299,70030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0,29970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Усть-Кяхтинское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299,70030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0,29970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Хоронхойское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549,77648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0,54978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Чикойское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 Шарагольское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ГП Наушкинское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1 007,92352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1,00792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ГП Город Кяхта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7 605,24110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7,60525</a:t>
                      </a:r>
                    </a:p>
                  </a:txBody>
                  <a:tcPr marL="9525" marR="9525" marT="9525" marB="0" anchor="b"/>
                </a:tc>
              </a:tr>
              <a:tr h="28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Итого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476,85000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10 062,04200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10,06205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503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Контактная информация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«Бюджет для граждан» подготовлен финансовым управлением Кяхтинского района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671840, Республика Бурятия, г. Кяхта, ул. Ленина, дом 33, </a:t>
            </a:r>
          </a:p>
          <a:p>
            <a:pPr algn="ctr"/>
            <a:r>
              <a:rPr lang="ru-RU" sz="2400" b="1" dirty="0" smtClean="0"/>
              <a:t>адрес электронной почты: </a:t>
            </a:r>
            <a:r>
              <a:rPr lang="en-US" sz="2400" b="1" dirty="0" smtClean="0">
                <a:hlinkClick r:id="rId2"/>
              </a:rPr>
              <a:t>kyahtafin@mail.ru</a:t>
            </a:r>
            <a:r>
              <a:rPr lang="ru-RU" sz="2400" b="1" dirty="0" smtClean="0"/>
              <a:t>; тел 91-8-12;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График работы финансового управления Кяхтинского района: с понедельника по пятницу с 8.00 до 17.00 суббота воскресенье – выходные дни.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0907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214" y="1412776"/>
            <a:ext cx="88777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77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система Кяхтинского района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141" y="2780928"/>
            <a:ext cx="3613502" cy="2736304"/>
          </a:xfrm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СП Алтайское </a:t>
            </a:r>
          </a:p>
          <a:p>
            <a:r>
              <a:rPr lang="ru-RU" dirty="0" smtClean="0"/>
              <a:t>СП </a:t>
            </a:r>
            <a:r>
              <a:rPr lang="ru-RU" dirty="0"/>
              <a:t>Большекударинское  </a:t>
            </a:r>
          </a:p>
          <a:p>
            <a:r>
              <a:rPr lang="ru-RU" dirty="0"/>
              <a:t>СП </a:t>
            </a:r>
            <a:r>
              <a:rPr lang="ru-RU" dirty="0" err="1"/>
              <a:t>Большелугское</a:t>
            </a:r>
            <a:r>
              <a:rPr lang="ru-RU" dirty="0"/>
              <a:t> </a:t>
            </a:r>
          </a:p>
          <a:p>
            <a:r>
              <a:rPr lang="ru-RU" dirty="0" smtClean="0"/>
              <a:t>СП </a:t>
            </a:r>
            <a:r>
              <a:rPr lang="ru-RU" dirty="0" err="1"/>
              <a:t>Кударинское</a:t>
            </a:r>
            <a:endParaRPr lang="ru-RU" dirty="0"/>
          </a:p>
          <a:p>
            <a:r>
              <a:rPr lang="ru-RU" dirty="0"/>
              <a:t>СП </a:t>
            </a:r>
            <a:r>
              <a:rPr lang="ru-RU" dirty="0" err="1"/>
              <a:t>Зарянское</a:t>
            </a:r>
            <a:r>
              <a:rPr lang="ru-RU" dirty="0"/>
              <a:t>  </a:t>
            </a:r>
          </a:p>
          <a:p>
            <a:r>
              <a:rPr lang="ru-RU" dirty="0"/>
              <a:t>СП </a:t>
            </a:r>
            <a:r>
              <a:rPr lang="ru-RU" dirty="0" err="1"/>
              <a:t>Малокударинское</a:t>
            </a:r>
            <a:r>
              <a:rPr lang="ru-RU" dirty="0"/>
              <a:t> </a:t>
            </a:r>
          </a:p>
          <a:p>
            <a:r>
              <a:rPr lang="ru-RU" dirty="0" smtClean="0"/>
              <a:t>СП </a:t>
            </a:r>
            <a:r>
              <a:rPr lang="ru-RU" dirty="0" err="1"/>
              <a:t>Мурочинское</a:t>
            </a:r>
            <a:r>
              <a:rPr lang="ru-RU" dirty="0"/>
              <a:t> </a:t>
            </a:r>
          </a:p>
          <a:p>
            <a:r>
              <a:rPr lang="ru-RU" dirty="0" smtClean="0"/>
              <a:t>СП </a:t>
            </a:r>
            <a:r>
              <a:rPr lang="ru-RU" dirty="0"/>
              <a:t>Первомайское  </a:t>
            </a:r>
          </a:p>
          <a:p>
            <a:r>
              <a:rPr lang="ru-RU" dirty="0"/>
              <a:t>СП </a:t>
            </a:r>
            <a:r>
              <a:rPr lang="ru-RU" dirty="0" err="1"/>
              <a:t>Субуктуйское</a:t>
            </a:r>
            <a:r>
              <a:rPr lang="ru-RU" dirty="0"/>
              <a:t> </a:t>
            </a:r>
          </a:p>
          <a:p>
            <a:r>
              <a:rPr lang="ru-RU" dirty="0" smtClean="0"/>
              <a:t>СП </a:t>
            </a:r>
            <a:r>
              <a:rPr lang="ru-RU" dirty="0" err="1"/>
              <a:t>Тамирское</a:t>
            </a:r>
            <a:r>
              <a:rPr lang="ru-RU" dirty="0"/>
              <a:t> </a:t>
            </a:r>
          </a:p>
          <a:p>
            <a:r>
              <a:rPr lang="ru-RU" dirty="0"/>
              <a:t>СП </a:t>
            </a:r>
            <a:r>
              <a:rPr lang="ru-RU" dirty="0" err="1"/>
              <a:t>Усть-Киранское</a:t>
            </a:r>
            <a:endParaRPr lang="ru-RU" dirty="0"/>
          </a:p>
          <a:p>
            <a:r>
              <a:rPr lang="ru-RU" dirty="0" smtClean="0"/>
              <a:t>СП </a:t>
            </a:r>
            <a:r>
              <a:rPr lang="ru-RU" dirty="0" err="1"/>
              <a:t>Усть-Кяхтинское</a:t>
            </a:r>
            <a:r>
              <a:rPr lang="ru-RU" dirty="0"/>
              <a:t> </a:t>
            </a:r>
          </a:p>
          <a:p>
            <a:r>
              <a:rPr lang="ru-RU" dirty="0" smtClean="0"/>
              <a:t>СП </a:t>
            </a:r>
            <a:r>
              <a:rPr lang="ru-RU" dirty="0" err="1"/>
              <a:t>Хоронхойское</a:t>
            </a:r>
            <a:r>
              <a:rPr lang="ru-RU" dirty="0"/>
              <a:t> </a:t>
            </a:r>
          </a:p>
          <a:p>
            <a:r>
              <a:rPr lang="ru-RU" dirty="0" smtClean="0"/>
              <a:t>СП </a:t>
            </a:r>
            <a:r>
              <a:rPr lang="ru-RU" dirty="0" err="1"/>
              <a:t>Чикойское</a:t>
            </a:r>
            <a:r>
              <a:rPr lang="ru-RU" dirty="0"/>
              <a:t>  </a:t>
            </a:r>
          </a:p>
          <a:p>
            <a:r>
              <a:rPr lang="ru-RU" dirty="0" smtClean="0"/>
              <a:t>СП </a:t>
            </a:r>
            <a:r>
              <a:rPr lang="ru-RU" dirty="0" err="1"/>
              <a:t>Шарагольское</a:t>
            </a:r>
            <a:r>
              <a:rPr lang="ru-RU" dirty="0"/>
              <a:t> </a:t>
            </a:r>
          </a:p>
          <a:p>
            <a:r>
              <a:rPr lang="ru-RU" dirty="0" smtClean="0"/>
              <a:t>ГП </a:t>
            </a:r>
            <a:r>
              <a:rPr lang="ru-RU" dirty="0" err="1"/>
              <a:t>Наушкинское</a:t>
            </a:r>
            <a:endParaRPr lang="ru-RU" dirty="0"/>
          </a:p>
          <a:p>
            <a:r>
              <a:rPr lang="ru-RU" dirty="0" smtClean="0"/>
              <a:t>ГП </a:t>
            </a:r>
            <a:r>
              <a:rPr lang="ru-RU" dirty="0"/>
              <a:t>Город Кяхта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/>
              <a:t>Районный </a:t>
            </a:r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Бюджет городских и сельских поселений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366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Проект бюджета составляется и утверждается на очередной финансовый год и на плановый период,  основывается на: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2420478"/>
              </p:ext>
            </p:extLst>
          </p:nvPr>
        </p:nvGraphicFramePr>
        <p:xfrm>
          <a:off x="251520" y="1600200"/>
          <a:ext cx="878497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Послании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 Президента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Российской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Федерации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Федеральному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Собранию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Прогнозе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Основных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направлениях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бюджетной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и налоговой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Итогах исполнения консолидированного бюджета за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год и текущий период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Муниципальных программах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21088"/>
            <a:ext cx="78581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740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характеристики бюджета </a:t>
            </a:r>
            <a:r>
              <a:rPr lang="ru-RU" b="1" dirty="0">
                <a:cs typeface="Arabic Typesetting" pitchFamily="66" charset="-78"/>
              </a:rPr>
              <a:t>МО "Кяхтинский район" </a:t>
            </a:r>
            <a:r>
              <a:rPr lang="ru-RU" b="1" dirty="0"/>
              <a:t>, тыс. руб.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55576" y="2492896"/>
            <a:ext cx="216024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55576" y="3573016"/>
            <a:ext cx="216024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47529" y="4583529"/>
            <a:ext cx="216024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419872" y="1628800"/>
            <a:ext cx="1296144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076056" y="1628800"/>
            <a:ext cx="1296144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732240" y="1628800"/>
            <a:ext cx="1296144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492896"/>
            <a:ext cx="1296144" cy="64807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</a:t>
            </a:r>
            <a:r>
              <a:rPr lang="ru-RU" sz="1600" dirty="0" smtClean="0"/>
              <a:t>227 251,0</a:t>
            </a:r>
            <a:endParaRPr lang="ru-RU" sz="1600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076056" y="2492896"/>
            <a:ext cx="1296144" cy="64807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1 126 683,2</a:t>
            </a:r>
            <a:endParaRPr lang="ru-RU" sz="1600" dirty="0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6732240" y="2492896"/>
            <a:ext cx="1296144" cy="64807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1 119 603,2</a:t>
            </a:r>
            <a:endParaRPr lang="ru-RU" sz="1600" dirty="0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419872" y="3573016"/>
            <a:ext cx="1296144" cy="64807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</a:t>
            </a:r>
            <a:r>
              <a:rPr lang="ru-RU" sz="1600" dirty="0" smtClean="0"/>
              <a:t>226 576,0</a:t>
            </a:r>
            <a:endParaRPr lang="ru-RU" sz="1600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5076056" y="3573016"/>
            <a:ext cx="1296144" cy="64807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1 126 683,2</a:t>
            </a:r>
            <a:endParaRPr lang="ru-RU" sz="1600" dirty="0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6732240" y="3573016"/>
            <a:ext cx="1296144" cy="64807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1 119 603,2</a:t>
            </a:r>
            <a:endParaRPr lang="ru-RU" sz="1600" dirty="0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3419872" y="4583529"/>
            <a:ext cx="1296144" cy="64807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675,0</a:t>
            </a:r>
            <a:endParaRPr lang="ru-RU" sz="1600" dirty="0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5076056" y="4595058"/>
            <a:ext cx="1296144" cy="64807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0,0</a:t>
            </a:r>
            <a:endParaRPr lang="ru-RU" sz="1600" dirty="0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732240" y="4583529"/>
            <a:ext cx="1296144" cy="64807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0,0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116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Доходы бюджета </a:t>
            </a:r>
            <a:r>
              <a:rPr lang="ru-RU" sz="2000" dirty="0"/>
              <a:t>– безвозмездные и безвозвратные поступления денежных средств в бюджет, за исключением средств являющихся источниками финансирования дефицита бюджета</a:t>
            </a:r>
            <a:r>
              <a:rPr lang="ru-RU" sz="2000" dirty="0" smtClean="0"/>
              <a:t>.</a:t>
            </a:r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41955900"/>
              </p:ext>
            </p:extLst>
          </p:nvPr>
        </p:nvGraphicFramePr>
        <p:xfrm>
          <a:off x="611560" y="1397000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82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Доходы МО "Кяхтинский район" на </a:t>
            </a:r>
            <a:r>
              <a:rPr lang="ru-RU" sz="3200" b="1" dirty="0" smtClean="0"/>
              <a:t>2022 </a:t>
            </a:r>
            <a:r>
              <a:rPr lang="ru-RU" sz="3200" b="1" dirty="0"/>
              <a:t>год и на плановый период </a:t>
            </a:r>
            <a:r>
              <a:rPr lang="ru-RU" sz="3200" b="1" dirty="0" smtClean="0"/>
              <a:t>2023 </a:t>
            </a:r>
            <a:r>
              <a:rPr lang="ru-RU" sz="3200" b="1" dirty="0"/>
              <a:t>и </a:t>
            </a:r>
            <a:r>
              <a:rPr lang="ru-RU" sz="3200" b="1" dirty="0" smtClean="0"/>
              <a:t>2024 </a:t>
            </a:r>
            <a:r>
              <a:rPr lang="ru-RU" sz="3200" b="1" dirty="0" smtClean="0"/>
              <a:t>годов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213285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Тыс. рублей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0437120"/>
              </p:ext>
            </p:extLst>
          </p:nvPr>
        </p:nvGraphicFramePr>
        <p:xfrm>
          <a:off x="323528" y="2564904"/>
          <a:ext cx="8568952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/>
                <a:gridCol w="1656184"/>
                <a:gridCol w="1512168"/>
                <a:gridCol w="15841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  <a:r>
                        <a:rPr lang="ru-RU" dirty="0" smtClean="0"/>
                        <a:t>227 251,0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1 126 683,2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1 119 603,2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333 391,8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339 432,8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346 186,5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893</a:t>
                      </a:r>
                      <a:r>
                        <a:rPr lang="ru-RU" baseline="0" dirty="0" smtClean="0"/>
                        <a:t> 859,2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787 250,4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773 416,7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39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Структура налоговых и неналоговых доходов бюджета МО "Кяхтинский район" на </a:t>
            </a:r>
            <a:r>
              <a:rPr lang="ru-RU" sz="3200" b="1" dirty="0" smtClean="0"/>
              <a:t>2022 </a:t>
            </a:r>
            <a:r>
              <a:rPr lang="ru-RU" sz="3200" b="1" dirty="0" smtClean="0"/>
              <a:t>год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09924002"/>
              </p:ext>
            </p:extLst>
          </p:nvPr>
        </p:nvGraphicFramePr>
        <p:xfrm>
          <a:off x="0" y="1397000"/>
          <a:ext cx="914400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0309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Межбюджетные трансферты – помощь, передаваемая бюджету другого уровня</a:t>
            </a:r>
            <a:r>
              <a:rPr lang="ru-RU" sz="3200" b="1" dirty="0" smtClean="0"/>
              <a:t>.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11560" y="1916832"/>
            <a:ext cx="7920880" cy="72008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Дотации </a:t>
            </a:r>
            <a:r>
              <a:rPr lang="ru-RU" dirty="0"/>
              <a:t>- предоставляются без целевого назначения (в качестве финансовой помощи).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00877" y="2852936"/>
            <a:ext cx="7920880" cy="72008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Субсидии</a:t>
            </a:r>
            <a:r>
              <a:rPr lang="ru-RU" dirty="0"/>
              <a:t> - предоставляются на определенные цели на условиях софинансирования (долевого финансирования) расходов.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1560" y="3861048"/>
            <a:ext cx="7920880" cy="72008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Субвенции - </a:t>
            </a:r>
            <a:r>
              <a:rPr lang="ru-RU" dirty="0"/>
              <a:t>предоставляются на определенные цели.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26705" y="4869160"/>
            <a:ext cx="7920880" cy="136815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Иные межбюджетные трансферты </a:t>
            </a:r>
            <a:r>
              <a:rPr lang="ru-RU" dirty="0"/>
              <a:t>- предоставляются в случаях и порядке, предусмотренных законами и принимаемыми в соответствии с ними иными нормативными правовыми актами органов </a:t>
            </a:r>
            <a:r>
              <a:rPr lang="ru-RU" dirty="0" smtClean="0"/>
              <a:t>государственной власти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6830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Безвозмездные поступления </a:t>
            </a:r>
            <a:r>
              <a:rPr lang="ru-RU" sz="3200" dirty="0">
                <a:cs typeface="Arabic Typesetting" pitchFamily="66" charset="-78"/>
              </a:rPr>
              <a:t>МО "Кяхтинский район"</a:t>
            </a:r>
            <a:r>
              <a:rPr lang="ru-RU" sz="3200" dirty="0"/>
              <a:t>  на </a:t>
            </a:r>
            <a:r>
              <a:rPr lang="ru-RU" sz="3200" dirty="0" smtClean="0"/>
              <a:t>2022 </a:t>
            </a:r>
            <a:r>
              <a:rPr lang="ru-RU" sz="3200" dirty="0" smtClean="0"/>
              <a:t>год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80828727"/>
              </p:ext>
            </p:extLst>
          </p:nvPr>
        </p:nvGraphicFramePr>
        <p:xfrm>
          <a:off x="1524000" y="1397000"/>
          <a:ext cx="6096000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249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1117</Words>
  <Application>Microsoft Office PowerPoint</Application>
  <PresentationFormat>Экран (4:3)</PresentationFormat>
  <Paragraphs>292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Кяхтинский район </vt:lpstr>
      <vt:lpstr>Бюджетная система Кяхтинского района</vt:lpstr>
      <vt:lpstr>Проект бюджета составляется и утверждается на очередной финансовый год и на плановый период,  основывается на: </vt:lpstr>
      <vt:lpstr>Основные характеристики бюджета МО "Кяхтинский район" , тыс. руб.</vt:lpstr>
      <vt:lpstr>Доходы бюджета – безвозмездные и безвозвратные поступления денежных средств в бюджет, за исключением средств являющихся источниками финансирования дефицита бюджета.</vt:lpstr>
      <vt:lpstr>Доходы МО "Кяхтинский район" на 2022 год и на плановый период 2023 и 2024 годов</vt:lpstr>
      <vt:lpstr>Структура налоговых и неналоговых доходов бюджета МО "Кяхтинский район" на 2022 год</vt:lpstr>
      <vt:lpstr>Межбюджетные трансферты – помощь, передаваемая бюджету другого уровня.</vt:lpstr>
      <vt:lpstr>Безвозмездные поступления МО "Кяхтинский район"  на 2022 год</vt:lpstr>
      <vt:lpstr>Распределение расходов по основным функциям.</vt:lpstr>
      <vt:lpstr>Расходы бюджета МО "Кяхтинский район"  на 2022 год по разделам, тыс.руб.:</vt:lpstr>
      <vt:lpstr>Слайд 12</vt:lpstr>
      <vt:lpstr>Муниципальные программы, действующие в МО "Кяхтинский район"  на 2022 год</vt:lpstr>
      <vt:lpstr>Межбюджетные трансферты бюджетам поселений на 2022 год  (тыс. рублей)</vt:lpstr>
      <vt:lpstr>Межбюджетные трансферты бюджетам поселений на 2021 год  (тыс. рублей)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Кяхтинский район </dc:title>
  <dc:creator>Администратор</dc:creator>
  <cp:lastModifiedBy>Чингис</cp:lastModifiedBy>
  <cp:revision>24</cp:revision>
  <dcterms:created xsi:type="dcterms:W3CDTF">2022-03-22T09:42:33Z</dcterms:created>
  <dcterms:modified xsi:type="dcterms:W3CDTF">2023-03-17T05:08:01Z</dcterms:modified>
</cp:coreProperties>
</file>