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20"/>
  </p:notesMasterIdLst>
  <p:sldIdLst>
    <p:sldId id="285" r:id="rId2"/>
    <p:sldId id="317" r:id="rId3"/>
    <p:sldId id="320" r:id="rId4"/>
    <p:sldId id="318" r:id="rId5"/>
    <p:sldId id="319" r:id="rId6"/>
    <p:sldId id="326" r:id="rId7"/>
    <p:sldId id="329" r:id="rId8"/>
    <p:sldId id="328" r:id="rId9"/>
    <p:sldId id="296" r:id="rId10"/>
    <p:sldId id="322" r:id="rId11"/>
    <p:sldId id="309" r:id="rId12"/>
    <p:sldId id="313" r:id="rId13"/>
    <p:sldId id="311" r:id="rId14"/>
    <p:sldId id="324" r:id="rId15"/>
    <p:sldId id="332" r:id="rId16"/>
    <p:sldId id="323" r:id="rId17"/>
    <p:sldId id="330" r:id="rId18"/>
    <p:sldId id="33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4F32"/>
    <a:srgbClr val="E5E878"/>
    <a:srgbClr val="882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1" autoAdjust="0"/>
    <p:restoredTop sz="94743" autoAdjust="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7B0E1-124C-47AF-8806-FD462D959C9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651A6E7-EF7F-40A5-8697-121C943F80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Грязелечебница предусматривает комплекс услуг по пребыванию, оздоровлению и отдыху людей различных возрастов в летнее время года.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6015D3D-066E-46DD-8D46-59ED582D51C8}" type="parTrans" cxnId="{698DB457-0A39-4417-B70A-4857F0C81A72}">
      <dgm:prSet/>
      <dgm:spPr/>
      <dgm:t>
        <a:bodyPr/>
        <a:lstStyle/>
        <a:p>
          <a:endParaRPr lang="ru-RU"/>
        </a:p>
      </dgm:t>
    </dgm:pt>
    <dgm:pt modelId="{514365A5-0FCC-4DAB-9991-C77570B02BF3}" type="sibTrans" cxnId="{698DB457-0A39-4417-B70A-4857F0C81A72}">
      <dgm:prSet/>
      <dgm:spPr/>
      <dgm:t>
        <a:bodyPr/>
        <a:lstStyle/>
        <a:p>
          <a:endParaRPr lang="ru-RU"/>
        </a:p>
      </dgm:t>
    </dgm:pt>
    <dgm:pt modelId="{532E39F6-59D2-4E47-BAAD-35B78063604F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На курорте эффективно лечатся многие болезни, в том числе: заболевания опорно-двигательного аппарата , мышечной системы, заболевание нервной периферической системы, кожные заболевания, заболевания мочеполовой системы, женские болезни, детский церебральный паралич, последствия переломов костей, травм головы и позвоночника. Многие приезжают каждый год в течение нескольких лет. Посещаемость грязелечебницы составляет порядка 250-280 человек в период высокого туристского сезона - с июня по август включительно.  Грязь озера благотворно действует на кожу, поэтому может применяться в косметологии. Большой интерес в рамках безвизового въезда проявляют граждане Монголии</a:t>
          </a:r>
          <a:r>
            <a:rPr lang="ru-RU" sz="1000" dirty="0" smtClean="0"/>
            <a:t>.</a:t>
          </a:r>
        </a:p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F12BC9D-F8A0-4739-9BB7-B3C2FB83B9D5}" type="parTrans" cxnId="{05AD0FA1-8DF1-4653-BED6-23919DB638A3}">
      <dgm:prSet/>
      <dgm:spPr/>
      <dgm:t>
        <a:bodyPr/>
        <a:lstStyle/>
        <a:p>
          <a:endParaRPr lang="ru-RU"/>
        </a:p>
      </dgm:t>
    </dgm:pt>
    <dgm:pt modelId="{3B1A6275-8B52-4FEE-974B-DE98677F7C8D}" type="sibTrans" cxnId="{05AD0FA1-8DF1-4653-BED6-23919DB638A3}">
      <dgm:prSet/>
      <dgm:spPr/>
      <dgm:t>
        <a:bodyPr/>
        <a:lstStyle/>
        <a:p>
          <a:endParaRPr lang="ru-RU"/>
        </a:p>
      </dgm:t>
    </dgm:pt>
    <dgm:pt modelId="{1118916E-FBA1-4D2D-BA24-F6B6FDF9B86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Инфраструктура: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Здание грязелечебницы, жилой корпус, столовая, электроснабжение, транспортная доступность, телефонная линия. Расстояние до районного центра 30км, до железной дороги – 60км.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C4F737-6A15-4D46-AAFB-0EA437A9BAA4}" type="parTrans" cxnId="{7A019F6F-6F42-40AC-B312-764A0C8A2A61}">
      <dgm:prSet/>
      <dgm:spPr/>
      <dgm:t>
        <a:bodyPr/>
        <a:lstStyle/>
        <a:p>
          <a:endParaRPr lang="ru-RU"/>
        </a:p>
      </dgm:t>
    </dgm:pt>
    <dgm:pt modelId="{97A78985-CEBE-49CC-B614-625AABDD58CE}" type="sibTrans" cxnId="{7A019F6F-6F42-40AC-B312-764A0C8A2A61}">
      <dgm:prSet/>
      <dgm:spPr/>
      <dgm:t>
        <a:bodyPr/>
        <a:lstStyle/>
        <a:p>
          <a:endParaRPr lang="ru-RU"/>
        </a:p>
      </dgm:t>
    </dgm:pt>
    <dgm:pt modelId="{DDE7D135-645B-4DBC-91EF-7ED7AF3E5FB1}" type="pres">
      <dgm:prSet presAssocID="{C057B0E1-124C-47AF-8806-FD462D959C95}" presName="linearFlow" presStyleCnt="0">
        <dgm:presLayoutVars>
          <dgm:dir/>
          <dgm:resizeHandles val="exact"/>
        </dgm:presLayoutVars>
      </dgm:prSet>
      <dgm:spPr/>
    </dgm:pt>
    <dgm:pt modelId="{ED4B76B4-32E8-4064-BA76-DBFD11201651}" type="pres">
      <dgm:prSet presAssocID="{5651A6E7-EF7F-40A5-8697-121C943F8070}" presName="composite" presStyleCnt="0"/>
      <dgm:spPr/>
    </dgm:pt>
    <dgm:pt modelId="{5DD98405-85FF-4E67-97B2-BE7939D573DC}" type="pres">
      <dgm:prSet presAssocID="{5651A6E7-EF7F-40A5-8697-121C943F8070}" presName="imgShp" presStyleLbl="fgImgPlace1" presStyleIdx="0" presStyleCnt="3" custScaleX="180353" custScaleY="168405" custLinFactNeighborX="-94451" custLinFactNeighborY="220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1D9A2D7-426E-4C73-AC80-3C3713EC594E}" type="pres">
      <dgm:prSet presAssocID="{5651A6E7-EF7F-40A5-8697-121C943F8070}" presName="txShp" presStyleLbl="node1" presStyleIdx="0" presStyleCnt="3" custLinFactNeighborX="-404" custLinFactNeighborY="-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83F0-F7F0-48BF-BAFE-BD6FEBA5C463}" type="pres">
      <dgm:prSet presAssocID="{514365A5-0FCC-4DAB-9991-C77570B02BF3}" presName="spacing" presStyleCnt="0"/>
      <dgm:spPr/>
    </dgm:pt>
    <dgm:pt modelId="{C7168EAB-0CD2-42B6-8BCC-ED2EC52E4F7D}" type="pres">
      <dgm:prSet presAssocID="{532E39F6-59D2-4E47-BAAD-35B78063604F}" presName="composite" presStyleCnt="0"/>
      <dgm:spPr/>
    </dgm:pt>
    <dgm:pt modelId="{53408A22-7D9A-4176-9237-A56656888B6B}" type="pres">
      <dgm:prSet presAssocID="{532E39F6-59D2-4E47-BAAD-35B78063604F}" presName="imgShp" presStyleLbl="fgImgPlace1" presStyleIdx="1" presStyleCnt="3" custScaleX="181690" custScaleY="183341" custLinFactNeighborX="-92487" custLinFactNeighborY="952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AED92F19-DBC4-4F47-9E01-21ABF6B90197}" type="pres">
      <dgm:prSet presAssocID="{532E39F6-59D2-4E47-BAAD-35B78063604F}" presName="txShp" presStyleLbl="node1" presStyleIdx="1" presStyleCnt="3" custScaleY="241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B2F11-FC40-4392-B572-0EF60151389B}" type="pres">
      <dgm:prSet presAssocID="{3B1A6275-8B52-4FEE-974B-DE98677F7C8D}" presName="spacing" presStyleCnt="0"/>
      <dgm:spPr/>
    </dgm:pt>
    <dgm:pt modelId="{B56CD32E-9BC3-465A-96CC-E4F61D80D024}" type="pres">
      <dgm:prSet presAssocID="{1118916E-FBA1-4D2D-BA24-F6B6FDF9B867}" presName="composite" presStyleCnt="0"/>
      <dgm:spPr/>
    </dgm:pt>
    <dgm:pt modelId="{E0F78F55-4E23-4DC6-B696-0FC2235A3693}" type="pres">
      <dgm:prSet presAssocID="{1118916E-FBA1-4D2D-BA24-F6B6FDF9B867}" presName="imgShp" presStyleLbl="fgImgPlace1" presStyleIdx="2" presStyleCnt="3" custScaleX="181668" custScaleY="172759" custLinFactNeighborX="-90863" custLinFactNeighborY="-6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8694ADC5-DF1E-4CB2-AABA-17BE7B8B2D21}" type="pres">
      <dgm:prSet presAssocID="{1118916E-FBA1-4D2D-BA24-F6B6FDF9B86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E05BD-2A25-411A-A90B-D399FC5D68E6}" type="presOf" srcId="{C057B0E1-124C-47AF-8806-FD462D959C95}" destId="{DDE7D135-645B-4DBC-91EF-7ED7AF3E5FB1}" srcOrd="0" destOrd="0" presId="urn:microsoft.com/office/officeart/2005/8/layout/vList3"/>
    <dgm:cxn modelId="{05AD0FA1-8DF1-4653-BED6-23919DB638A3}" srcId="{C057B0E1-124C-47AF-8806-FD462D959C95}" destId="{532E39F6-59D2-4E47-BAAD-35B78063604F}" srcOrd="1" destOrd="0" parTransId="{7F12BC9D-F8A0-4739-9BB7-B3C2FB83B9D5}" sibTransId="{3B1A6275-8B52-4FEE-974B-DE98677F7C8D}"/>
    <dgm:cxn modelId="{698DB457-0A39-4417-B70A-4857F0C81A72}" srcId="{C057B0E1-124C-47AF-8806-FD462D959C95}" destId="{5651A6E7-EF7F-40A5-8697-121C943F8070}" srcOrd="0" destOrd="0" parTransId="{56015D3D-066E-46DD-8D46-59ED582D51C8}" sibTransId="{514365A5-0FCC-4DAB-9991-C77570B02BF3}"/>
    <dgm:cxn modelId="{056283B9-5B71-41AD-808E-83543EFB430E}" type="presOf" srcId="{5651A6E7-EF7F-40A5-8697-121C943F8070}" destId="{81D9A2D7-426E-4C73-AC80-3C3713EC594E}" srcOrd="0" destOrd="0" presId="urn:microsoft.com/office/officeart/2005/8/layout/vList3"/>
    <dgm:cxn modelId="{7A019F6F-6F42-40AC-B312-764A0C8A2A61}" srcId="{C057B0E1-124C-47AF-8806-FD462D959C95}" destId="{1118916E-FBA1-4D2D-BA24-F6B6FDF9B867}" srcOrd="2" destOrd="0" parTransId="{B1C4F737-6A15-4D46-AAFB-0EA437A9BAA4}" sibTransId="{97A78985-CEBE-49CC-B614-625AABDD58CE}"/>
    <dgm:cxn modelId="{687D8B79-F0A5-46FB-91EB-BAC4B4721D64}" type="presOf" srcId="{1118916E-FBA1-4D2D-BA24-F6B6FDF9B867}" destId="{8694ADC5-DF1E-4CB2-AABA-17BE7B8B2D21}" srcOrd="0" destOrd="0" presId="urn:microsoft.com/office/officeart/2005/8/layout/vList3"/>
    <dgm:cxn modelId="{4DBF481F-1A73-42C9-989B-87B24BB848A0}" type="presOf" srcId="{532E39F6-59D2-4E47-BAAD-35B78063604F}" destId="{AED92F19-DBC4-4F47-9E01-21ABF6B90197}" srcOrd="0" destOrd="0" presId="urn:microsoft.com/office/officeart/2005/8/layout/vList3"/>
    <dgm:cxn modelId="{1FBF3AD2-8D06-464A-93A2-77251752AF5C}" type="presParOf" srcId="{DDE7D135-645B-4DBC-91EF-7ED7AF3E5FB1}" destId="{ED4B76B4-32E8-4064-BA76-DBFD11201651}" srcOrd="0" destOrd="0" presId="urn:microsoft.com/office/officeart/2005/8/layout/vList3"/>
    <dgm:cxn modelId="{D756F038-B082-45ED-BF8B-70B2F0AB7CF2}" type="presParOf" srcId="{ED4B76B4-32E8-4064-BA76-DBFD11201651}" destId="{5DD98405-85FF-4E67-97B2-BE7939D573DC}" srcOrd="0" destOrd="0" presId="urn:microsoft.com/office/officeart/2005/8/layout/vList3"/>
    <dgm:cxn modelId="{EA613CE0-A4EE-4B3C-91F7-2284FC8AFB21}" type="presParOf" srcId="{ED4B76B4-32E8-4064-BA76-DBFD11201651}" destId="{81D9A2D7-426E-4C73-AC80-3C3713EC594E}" srcOrd="1" destOrd="0" presId="urn:microsoft.com/office/officeart/2005/8/layout/vList3"/>
    <dgm:cxn modelId="{5C657FE3-7631-467D-BD69-700EACAD064E}" type="presParOf" srcId="{DDE7D135-645B-4DBC-91EF-7ED7AF3E5FB1}" destId="{23C383F0-F7F0-48BF-BAFE-BD6FEBA5C463}" srcOrd="1" destOrd="0" presId="urn:microsoft.com/office/officeart/2005/8/layout/vList3"/>
    <dgm:cxn modelId="{B1EE8DBC-6EF6-4CDE-8F42-85A591008A43}" type="presParOf" srcId="{DDE7D135-645B-4DBC-91EF-7ED7AF3E5FB1}" destId="{C7168EAB-0CD2-42B6-8BCC-ED2EC52E4F7D}" srcOrd="2" destOrd="0" presId="urn:microsoft.com/office/officeart/2005/8/layout/vList3"/>
    <dgm:cxn modelId="{F2FA1FB4-B850-4DC5-AB8C-1A71AF803519}" type="presParOf" srcId="{C7168EAB-0CD2-42B6-8BCC-ED2EC52E4F7D}" destId="{53408A22-7D9A-4176-9237-A56656888B6B}" srcOrd="0" destOrd="0" presId="urn:microsoft.com/office/officeart/2005/8/layout/vList3"/>
    <dgm:cxn modelId="{0C3D3C4E-8B5A-450E-86E6-8FA5711D82DE}" type="presParOf" srcId="{C7168EAB-0CD2-42B6-8BCC-ED2EC52E4F7D}" destId="{AED92F19-DBC4-4F47-9E01-21ABF6B90197}" srcOrd="1" destOrd="0" presId="urn:microsoft.com/office/officeart/2005/8/layout/vList3"/>
    <dgm:cxn modelId="{B6FCD2A3-FAAC-48D0-B753-8044A1005264}" type="presParOf" srcId="{DDE7D135-645B-4DBC-91EF-7ED7AF3E5FB1}" destId="{C6CB2F11-FC40-4392-B572-0EF60151389B}" srcOrd="3" destOrd="0" presId="urn:microsoft.com/office/officeart/2005/8/layout/vList3"/>
    <dgm:cxn modelId="{25D5F134-E50D-4669-B418-9A29CEBF7607}" type="presParOf" srcId="{DDE7D135-645B-4DBC-91EF-7ED7AF3E5FB1}" destId="{B56CD32E-9BC3-465A-96CC-E4F61D80D024}" srcOrd="4" destOrd="0" presId="urn:microsoft.com/office/officeart/2005/8/layout/vList3"/>
    <dgm:cxn modelId="{43223545-3131-4503-B3D8-354C4017D21F}" type="presParOf" srcId="{B56CD32E-9BC3-465A-96CC-E4F61D80D024}" destId="{E0F78F55-4E23-4DC6-B696-0FC2235A3693}" srcOrd="0" destOrd="0" presId="urn:microsoft.com/office/officeart/2005/8/layout/vList3"/>
    <dgm:cxn modelId="{FBBD4D99-34CE-427C-9D45-3F1A0D935D46}" type="presParOf" srcId="{B56CD32E-9BC3-465A-96CC-E4F61D80D024}" destId="{8694ADC5-DF1E-4CB2-AABA-17BE7B8B2D2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74B46-F093-41A2-9EA9-D146F81D517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6BCD3A-D18B-4162-9862-F0A68AF2CB3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Построены 2 теплицы на 2500 кв. метров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3C1FC11-B0E8-4CD0-9B9D-5FED4E45B881}" type="parTrans" cxnId="{38F8892E-36C1-40D1-AFF0-864FF3146F53}">
      <dgm:prSet/>
      <dgm:spPr/>
      <dgm:t>
        <a:bodyPr/>
        <a:lstStyle/>
        <a:p>
          <a:endParaRPr lang="ru-RU"/>
        </a:p>
      </dgm:t>
    </dgm:pt>
    <dgm:pt modelId="{E1C62BB0-2660-4289-9661-7564D9D0D8A9}" type="sibTrans" cxnId="{38F8892E-36C1-40D1-AFF0-864FF3146F53}">
      <dgm:prSet/>
      <dgm:spPr/>
      <dgm:t>
        <a:bodyPr/>
        <a:lstStyle/>
        <a:p>
          <a:endParaRPr lang="ru-RU"/>
        </a:p>
      </dgm:t>
    </dgm:pt>
    <dgm:pt modelId="{BFEA334B-3F11-4E42-904D-1AAF38E5882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Проведена реконструкция помещений под птицеферму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05538CB-E1F8-4B17-9078-928DF93F7292}" type="parTrans" cxnId="{EFB2D9D2-447F-4037-9D1C-5B14FB2ED378}">
      <dgm:prSet/>
      <dgm:spPr/>
      <dgm:t>
        <a:bodyPr/>
        <a:lstStyle/>
        <a:p>
          <a:endParaRPr lang="ru-RU"/>
        </a:p>
      </dgm:t>
    </dgm:pt>
    <dgm:pt modelId="{DA3204FA-34B8-416C-B7C8-FC016524A36F}" type="sibTrans" cxnId="{EFB2D9D2-447F-4037-9D1C-5B14FB2ED378}">
      <dgm:prSet/>
      <dgm:spPr/>
      <dgm:t>
        <a:bodyPr/>
        <a:lstStyle/>
        <a:p>
          <a:endParaRPr lang="ru-RU"/>
        </a:p>
      </dgm:t>
    </dgm:pt>
    <dgm:pt modelId="{0C72266C-BF37-4635-99AD-0B6FF3BBA24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Проектом предполагается производство яиц, выращивание промышленной птицы на действующих собственных производственных площадях и реализация продукции на внутреннем и внешнем рынках.</a:t>
          </a:r>
          <a:endParaRPr lang="ru-RU" sz="1400" dirty="0"/>
        </a:p>
      </dgm:t>
    </dgm:pt>
    <dgm:pt modelId="{AC962F70-892F-4A9F-8800-DB93184F1297}" type="parTrans" cxnId="{393C3E73-807E-4DC2-B8DC-16FD7CD3AA31}">
      <dgm:prSet/>
      <dgm:spPr/>
      <dgm:t>
        <a:bodyPr/>
        <a:lstStyle/>
        <a:p>
          <a:endParaRPr lang="ru-RU"/>
        </a:p>
      </dgm:t>
    </dgm:pt>
    <dgm:pt modelId="{2DC20EB9-4D05-4710-A866-7FABE8113215}" type="sibTrans" cxnId="{393C3E73-807E-4DC2-B8DC-16FD7CD3AA31}">
      <dgm:prSet/>
      <dgm:spPr/>
      <dgm:t>
        <a:bodyPr/>
        <a:lstStyle/>
        <a:p>
          <a:endParaRPr lang="ru-RU"/>
        </a:p>
      </dgm:t>
    </dgm:pt>
    <dgm:pt modelId="{6FD904B7-48BD-4E3B-B11F-A56FF93735D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Инициатор проекта: ООО "Сервис"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0F13D07-3668-4EEC-B91A-3CC3EEC2072D}" type="sibTrans" cxnId="{49B07A5D-E6B9-4E6E-B76B-DB65A905307E}">
      <dgm:prSet/>
      <dgm:spPr/>
      <dgm:t>
        <a:bodyPr/>
        <a:lstStyle/>
        <a:p>
          <a:endParaRPr lang="ru-RU"/>
        </a:p>
      </dgm:t>
    </dgm:pt>
    <dgm:pt modelId="{EF9F8936-524E-4671-BF15-9BDF51050EDB}" type="parTrans" cxnId="{49B07A5D-E6B9-4E6E-B76B-DB65A905307E}">
      <dgm:prSet/>
      <dgm:spPr/>
      <dgm:t>
        <a:bodyPr/>
        <a:lstStyle/>
        <a:p>
          <a:endParaRPr lang="ru-RU"/>
        </a:p>
      </dgm:t>
    </dgm:pt>
    <dgm:pt modelId="{AA8B66BD-89B0-4EA9-B5A4-C2F8E2A18A96}" type="pres">
      <dgm:prSet presAssocID="{D3574B46-F093-41A2-9EA9-D146F81D51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9AF46-EF3D-471C-B716-7345D4F9870B}" type="pres">
      <dgm:prSet presAssocID="{6FD904B7-48BD-4E3B-B11F-A56FF93735D3}" presName="compNode" presStyleCnt="0"/>
      <dgm:spPr/>
    </dgm:pt>
    <dgm:pt modelId="{0B549145-B9AE-4B53-97C3-CCCBF8A8557E}" type="pres">
      <dgm:prSet presAssocID="{6FD904B7-48BD-4E3B-B11F-A56FF93735D3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A0733B32-7324-45DD-AD6D-33B9B02A8881}" type="pres">
      <dgm:prSet presAssocID="{6FD904B7-48BD-4E3B-B11F-A56FF93735D3}" presName="textRect" presStyleLbl="revTx" presStyleIdx="0" presStyleCnt="4" custScaleX="6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3E994-8921-46C6-8521-2783CD567951}" type="pres">
      <dgm:prSet presAssocID="{00F13D07-3668-4EEC-B91A-3CC3EEC207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EE7B314-8A76-4A43-BAE3-DDD23C903AF4}" type="pres">
      <dgm:prSet presAssocID="{546BCD3A-D18B-4162-9862-F0A68AF2CB38}" presName="compNode" presStyleCnt="0"/>
      <dgm:spPr/>
    </dgm:pt>
    <dgm:pt modelId="{ACB04B71-BFD6-4826-9B30-A9129D3E018F}" type="pres">
      <dgm:prSet presAssocID="{546BCD3A-D18B-4162-9862-F0A68AF2CB38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F4010BA-E20B-487F-9D3C-D125BAD39B5C}" type="pres">
      <dgm:prSet presAssocID="{546BCD3A-D18B-4162-9862-F0A68AF2CB3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70C05-F2A0-4B83-8F79-67FFF3AB1260}" type="pres">
      <dgm:prSet presAssocID="{E1C62BB0-2660-4289-9661-7564D9D0D8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E2E9EE-F183-42C4-8381-10AE668DCE70}" type="pres">
      <dgm:prSet presAssocID="{BFEA334B-3F11-4E42-904D-1AAF38E58822}" presName="compNode" presStyleCnt="0"/>
      <dgm:spPr/>
    </dgm:pt>
    <dgm:pt modelId="{1AB1C0B0-4026-4BB9-9870-C51D303643A1}" type="pres">
      <dgm:prSet presAssocID="{BFEA334B-3F11-4E42-904D-1AAF38E58822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4156977-B883-4498-88EF-99868D5DE74E}" type="pres">
      <dgm:prSet presAssocID="{BFEA334B-3F11-4E42-904D-1AAF38E58822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5DB23-FAEB-4DFF-AE25-DB13B6788055}" type="pres">
      <dgm:prSet presAssocID="{DA3204FA-34B8-416C-B7C8-FC016524A3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B2F0AB-76B8-4B60-887F-33B8C6B6106F}" type="pres">
      <dgm:prSet presAssocID="{0C72266C-BF37-4635-99AD-0B6FF3BBA24D}" presName="compNode" presStyleCnt="0"/>
      <dgm:spPr/>
    </dgm:pt>
    <dgm:pt modelId="{C302C49A-B314-4A28-BDE7-B7D4588F4BE0}" type="pres">
      <dgm:prSet presAssocID="{0C72266C-BF37-4635-99AD-0B6FF3BBA24D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E6DD40C-E923-46FA-B1E1-2C47175ED7E0}" type="pres">
      <dgm:prSet presAssocID="{0C72266C-BF37-4635-99AD-0B6FF3BBA24D}" presName="textRect" presStyleLbl="revTx" presStyleIdx="3" presStyleCnt="4" custScaleX="289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07687-2272-49AA-B26A-0B93D02BE0E6}" type="presOf" srcId="{BFEA334B-3F11-4E42-904D-1AAF38E58822}" destId="{04156977-B883-4498-88EF-99868D5DE74E}" srcOrd="0" destOrd="0" presId="urn:microsoft.com/office/officeart/2005/8/layout/pList1"/>
    <dgm:cxn modelId="{470F85E0-EBD6-46A3-938C-0937B3DE545C}" type="presOf" srcId="{DA3204FA-34B8-416C-B7C8-FC016524A36F}" destId="{FE85DB23-FAEB-4DFF-AE25-DB13B6788055}" srcOrd="0" destOrd="0" presId="urn:microsoft.com/office/officeart/2005/8/layout/pList1"/>
    <dgm:cxn modelId="{E08B264C-F418-4295-AFB4-9CF0A7B21FED}" type="presOf" srcId="{00F13D07-3668-4EEC-B91A-3CC3EEC2072D}" destId="{BE53E994-8921-46C6-8521-2783CD567951}" srcOrd="0" destOrd="0" presId="urn:microsoft.com/office/officeart/2005/8/layout/pList1"/>
    <dgm:cxn modelId="{49B07A5D-E6B9-4E6E-B76B-DB65A905307E}" srcId="{D3574B46-F093-41A2-9EA9-D146F81D5171}" destId="{6FD904B7-48BD-4E3B-B11F-A56FF93735D3}" srcOrd="0" destOrd="0" parTransId="{EF9F8936-524E-4671-BF15-9BDF51050EDB}" sibTransId="{00F13D07-3668-4EEC-B91A-3CC3EEC2072D}"/>
    <dgm:cxn modelId="{38F8892E-36C1-40D1-AFF0-864FF3146F53}" srcId="{D3574B46-F093-41A2-9EA9-D146F81D5171}" destId="{546BCD3A-D18B-4162-9862-F0A68AF2CB38}" srcOrd="1" destOrd="0" parTransId="{03C1FC11-B0E8-4CD0-9B9D-5FED4E45B881}" sibTransId="{E1C62BB0-2660-4289-9661-7564D9D0D8A9}"/>
    <dgm:cxn modelId="{359C00A1-E90D-4058-A00E-5BE284B2803D}" type="presOf" srcId="{546BCD3A-D18B-4162-9862-F0A68AF2CB38}" destId="{2F4010BA-E20B-487F-9D3C-D125BAD39B5C}" srcOrd="0" destOrd="0" presId="urn:microsoft.com/office/officeart/2005/8/layout/pList1"/>
    <dgm:cxn modelId="{D149F8D8-D907-4258-9326-23C019E9CD34}" type="presOf" srcId="{D3574B46-F093-41A2-9EA9-D146F81D5171}" destId="{AA8B66BD-89B0-4EA9-B5A4-C2F8E2A18A96}" srcOrd="0" destOrd="0" presId="urn:microsoft.com/office/officeart/2005/8/layout/pList1"/>
    <dgm:cxn modelId="{D921D3C9-CD45-41F8-B95E-71EA3B7293A6}" type="presOf" srcId="{0C72266C-BF37-4635-99AD-0B6FF3BBA24D}" destId="{4E6DD40C-E923-46FA-B1E1-2C47175ED7E0}" srcOrd="0" destOrd="0" presId="urn:microsoft.com/office/officeart/2005/8/layout/pList1"/>
    <dgm:cxn modelId="{3FEDEE93-B8C9-4F5D-AD2E-2AA7EA9106C0}" type="presOf" srcId="{E1C62BB0-2660-4289-9661-7564D9D0D8A9}" destId="{82070C05-F2A0-4B83-8F79-67FFF3AB1260}" srcOrd="0" destOrd="0" presId="urn:microsoft.com/office/officeart/2005/8/layout/pList1"/>
    <dgm:cxn modelId="{393C3E73-807E-4DC2-B8DC-16FD7CD3AA31}" srcId="{D3574B46-F093-41A2-9EA9-D146F81D5171}" destId="{0C72266C-BF37-4635-99AD-0B6FF3BBA24D}" srcOrd="3" destOrd="0" parTransId="{AC962F70-892F-4A9F-8800-DB93184F1297}" sibTransId="{2DC20EB9-4D05-4710-A866-7FABE8113215}"/>
    <dgm:cxn modelId="{DE338CA8-934C-4438-8423-E214640750AB}" type="presOf" srcId="{6FD904B7-48BD-4E3B-B11F-A56FF93735D3}" destId="{A0733B32-7324-45DD-AD6D-33B9B02A8881}" srcOrd="0" destOrd="0" presId="urn:microsoft.com/office/officeart/2005/8/layout/pList1"/>
    <dgm:cxn modelId="{EFB2D9D2-447F-4037-9D1C-5B14FB2ED378}" srcId="{D3574B46-F093-41A2-9EA9-D146F81D5171}" destId="{BFEA334B-3F11-4E42-904D-1AAF38E58822}" srcOrd="2" destOrd="0" parTransId="{105538CB-E1F8-4B17-9078-928DF93F7292}" sibTransId="{DA3204FA-34B8-416C-B7C8-FC016524A36F}"/>
    <dgm:cxn modelId="{6176766B-D95A-4F70-8998-9692C06B091A}" type="presParOf" srcId="{AA8B66BD-89B0-4EA9-B5A4-C2F8E2A18A96}" destId="{2E39AF46-EF3D-471C-B716-7345D4F9870B}" srcOrd="0" destOrd="0" presId="urn:microsoft.com/office/officeart/2005/8/layout/pList1"/>
    <dgm:cxn modelId="{DDE52A7C-E275-49E3-AB24-AD7FBFBBDC0A}" type="presParOf" srcId="{2E39AF46-EF3D-471C-B716-7345D4F9870B}" destId="{0B549145-B9AE-4B53-97C3-CCCBF8A8557E}" srcOrd="0" destOrd="0" presId="urn:microsoft.com/office/officeart/2005/8/layout/pList1"/>
    <dgm:cxn modelId="{0360C239-3CD8-4A26-9CAF-05E5A9C458D6}" type="presParOf" srcId="{2E39AF46-EF3D-471C-B716-7345D4F9870B}" destId="{A0733B32-7324-45DD-AD6D-33B9B02A8881}" srcOrd="1" destOrd="0" presId="urn:microsoft.com/office/officeart/2005/8/layout/pList1"/>
    <dgm:cxn modelId="{912E1CEC-A01A-42FD-8CA1-C551A549AEC2}" type="presParOf" srcId="{AA8B66BD-89B0-4EA9-B5A4-C2F8E2A18A96}" destId="{BE53E994-8921-46C6-8521-2783CD567951}" srcOrd="1" destOrd="0" presId="urn:microsoft.com/office/officeart/2005/8/layout/pList1"/>
    <dgm:cxn modelId="{D426A0A9-3A48-4F6E-8E4E-727395976F07}" type="presParOf" srcId="{AA8B66BD-89B0-4EA9-B5A4-C2F8E2A18A96}" destId="{EEE7B314-8A76-4A43-BAE3-DDD23C903AF4}" srcOrd="2" destOrd="0" presId="urn:microsoft.com/office/officeart/2005/8/layout/pList1"/>
    <dgm:cxn modelId="{883F97B8-3CB5-43F5-A715-CE23A47E3741}" type="presParOf" srcId="{EEE7B314-8A76-4A43-BAE3-DDD23C903AF4}" destId="{ACB04B71-BFD6-4826-9B30-A9129D3E018F}" srcOrd="0" destOrd="0" presId="urn:microsoft.com/office/officeart/2005/8/layout/pList1"/>
    <dgm:cxn modelId="{EE0FFBA0-8438-4A12-AF98-C10F7088A24C}" type="presParOf" srcId="{EEE7B314-8A76-4A43-BAE3-DDD23C903AF4}" destId="{2F4010BA-E20B-487F-9D3C-D125BAD39B5C}" srcOrd="1" destOrd="0" presId="urn:microsoft.com/office/officeart/2005/8/layout/pList1"/>
    <dgm:cxn modelId="{526CE10C-ABC7-4071-91FC-A3685603D507}" type="presParOf" srcId="{AA8B66BD-89B0-4EA9-B5A4-C2F8E2A18A96}" destId="{82070C05-F2A0-4B83-8F79-67FFF3AB1260}" srcOrd="3" destOrd="0" presId="urn:microsoft.com/office/officeart/2005/8/layout/pList1"/>
    <dgm:cxn modelId="{05999700-D5E3-4D91-8E1A-A216D14BF210}" type="presParOf" srcId="{AA8B66BD-89B0-4EA9-B5A4-C2F8E2A18A96}" destId="{95E2E9EE-F183-42C4-8381-10AE668DCE70}" srcOrd="4" destOrd="0" presId="urn:microsoft.com/office/officeart/2005/8/layout/pList1"/>
    <dgm:cxn modelId="{E1CB96CA-601F-4218-BC4F-36C02214CB05}" type="presParOf" srcId="{95E2E9EE-F183-42C4-8381-10AE668DCE70}" destId="{1AB1C0B0-4026-4BB9-9870-C51D303643A1}" srcOrd="0" destOrd="0" presId="urn:microsoft.com/office/officeart/2005/8/layout/pList1"/>
    <dgm:cxn modelId="{1AFD9B82-C6FE-4F07-99CD-5EF7BECCE781}" type="presParOf" srcId="{95E2E9EE-F183-42C4-8381-10AE668DCE70}" destId="{04156977-B883-4498-88EF-99868D5DE74E}" srcOrd="1" destOrd="0" presId="urn:microsoft.com/office/officeart/2005/8/layout/pList1"/>
    <dgm:cxn modelId="{4E7963CC-5A02-49BE-BBB5-621899546CED}" type="presParOf" srcId="{AA8B66BD-89B0-4EA9-B5A4-C2F8E2A18A96}" destId="{FE85DB23-FAEB-4DFF-AE25-DB13B6788055}" srcOrd="5" destOrd="0" presId="urn:microsoft.com/office/officeart/2005/8/layout/pList1"/>
    <dgm:cxn modelId="{7D2E0D35-4CE7-4E02-AF74-4610BE71A92E}" type="presParOf" srcId="{AA8B66BD-89B0-4EA9-B5A4-C2F8E2A18A96}" destId="{99B2F0AB-76B8-4B60-887F-33B8C6B6106F}" srcOrd="6" destOrd="0" presId="urn:microsoft.com/office/officeart/2005/8/layout/pList1"/>
    <dgm:cxn modelId="{F1AA1EE1-9B93-4849-9950-8BB0317DA3AB}" type="presParOf" srcId="{99B2F0AB-76B8-4B60-887F-33B8C6B6106F}" destId="{C302C49A-B314-4A28-BDE7-B7D4588F4BE0}" srcOrd="0" destOrd="0" presId="urn:microsoft.com/office/officeart/2005/8/layout/pList1"/>
    <dgm:cxn modelId="{34DF05D9-8127-4FD3-8F39-DCFFC539E94A}" type="presParOf" srcId="{99B2F0AB-76B8-4B60-887F-33B8C6B6106F}" destId="{4E6DD40C-E923-46FA-B1E1-2C47175ED7E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0F9BF-76BF-4A2A-8117-DAB5849217D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08D21C-ED41-4EC0-8FA4-F031F42375C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«Развитие мясного скотоводства и производство мраморной говядины в Республике Бурятия», инвестор ООО «Буян». Входит в реестр масштабных инвестиционных проектов Республики Бурятия.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endParaRPr lang="ru-RU" sz="2000" dirty="0"/>
        </a:p>
      </dgm:t>
    </dgm:pt>
    <dgm:pt modelId="{67B913F7-0F79-4F81-AAF8-56902A141860}" type="parTrans" cxnId="{E40D5485-4161-4653-8BDF-3A294D8365E9}">
      <dgm:prSet/>
      <dgm:spPr/>
      <dgm:t>
        <a:bodyPr/>
        <a:lstStyle/>
        <a:p>
          <a:endParaRPr lang="ru-RU"/>
        </a:p>
      </dgm:t>
    </dgm:pt>
    <dgm:pt modelId="{C64C453A-6346-4C29-B1FF-C605DCA554BA}" type="sibTrans" cxnId="{E40D5485-4161-4653-8BDF-3A294D8365E9}">
      <dgm:prSet/>
      <dgm:spPr/>
      <dgm:t>
        <a:bodyPr/>
        <a:lstStyle/>
        <a:p>
          <a:endParaRPr lang="ru-RU"/>
        </a:p>
      </dgm:t>
    </dgm:pt>
    <dgm:pt modelId="{5DAD51FE-E86E-427D-AEF2-F589880DDA43}">
      <dgm:prSet phldrT="[Текст]" phldr="1"/>
      <dgm:spPr/>
      <dgm:t>
        <a:bodyPr/>
        <a:lstStyle/>
        <a:p>
          <a:endParaRPr lang="ru-RU" sz="2100" dirty="0"/>
        </a:p>
      </dgm:t>
    </dgm:pt>
    <dgm:pt modelId="{60254E0F-E10C-4013-A87A-7205F2E93B68}" type="parTrans" cxnId="{21837971-F620-41A0-8481-0172E4520975}">
      <dgm:prSet/>
      <dgm:spPr/>
      <dgm:t>
        <a:bodyPr/>
        <a:lstStyle/>
        <a:p>
          <a:endParaRPr lang="ru-RU"/>
        </a:p>
      </dgm:t>
    </dgm:pt>
    <dgm:pt modelId="{01BF814E-4FD6-4E99-AFB8-FA7971DA262C}" type="sibTrans" cxnId="{21837971-F620-41A0-8481-0172E4520975}">
      <dgm:prSet/>
      <dgm:spPr/>
      <dgm:t>
        <a:bodyPr/>
        <a:lstStyle/>
        <a:p>
          <a:endParaRPr lang="ru-RU"/>
        </a:p>
      </dgm:t>
    </dgm:pt>
    <dgm:pt modelId="{928C2AD3-0735-472F-839F-7612EE3CCCEB}">
      <dgm:prSet phldrT="[Текст]" custT="1"/>
      <dgm:spPr/>
      <dgm:t>
        <a:bodyPr/>
        <a:lstStyle/>
        <a:p>
          <a:endParaRPr lang="ru-RU" sz="3600" dirty="0"/>
        </a:p>
      </dgm:t>
    </dgm:pt>
    <dgm:pt modelId="{32EC90A1-059F-471C-9C18-830DB70983F9}" type="parTrans" cxnId="{063E8225-71C9-4B8F-BFF3-FDF517517F97}">
      <dgm:prSet/>
      <dgm:spPr/>
      <dgm:t>
        <a:bodyPr/>
        <a:lstStyle/>
        <a:p>
          <a:endParaRPr lang="ru-RU"/>
        </a:p>
      </dgm:t>
    </dgm:pt>
    <dgm:pt modelId="{C15A0681-936D-4071-BA47-49A5BAB7B822}" type="sibTrans" cxnId="{063E8225-71C9-4B8F-BFF3-FDF517517F97}">
      <dgm:prSet/>
      <dgm:spPr/>
      <dgm:t>
        <a:bodyPr/>
        <a:lstStyle/>
        <a:p>
          <a:endParaRPr lang="ru-RU"/>
        </a:p>
      </dgm:t>
    </dgm:pt>
    <dgm:pt modelId="{0306656F-4778-4A3E-93CF-3583DC81F75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Основное направление деятельности – мясное скотоводство, также коневодство, производство зерна и кормов.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6D703A-0AD0-48FE-9262-DD47852BB9DE}" type="parTrans" cxnId="{737F4AF9-29BB-43EA-8090-BE3513850B04}">
      <dgm:prSet/>
      <dgm:spPr/>
      <dgm:t>
        <a:bodyPr/>
        <a:lstStyle/>
        <a:p>
          <a:endParaRPr lang="ru-RU"/>
        </a:p>
      </dgm:t>
    </dgm:pt>
    <dgm:pt modelId="{AA9964E6-700A-48EC-A697-C3A4491A5267}" type="sibTrans" cxnId="{737F4AF9-29BB-43EA-8090-BE3513850B04}">
      <dgm:prSet/>
      <dgm:spPr/>
      <dgm:t>
        <a:bodyPr/>
        <a:lstStyle/>
        <a:p>
          <a:endParaRPr lang="ru-RU"/>
        </a:p>
      </dgm:t>
    </dgm:pt>
    <dgm:pt modelId="{01278DAA-B977-4399-8F43-80CF63D80116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Цель проекта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создание агропромышленного кластера, направленного на производство, переработку и реализацию экологически чистого охлажденного мраморного мяса. </a:t>
          </a:r>
          <a:endParaRPr lang="ru-RU" sz="2000" dirty="0"/>
        </a:p>
      </dgm:t>
    </dgm:pt>
    <dgm:pt modelId="{E803D109-7EEC-4481-B29B-FBAB7204A166}" type="parTrans" cxnId="{3C519024-CE00-4CA6-A81E-96986AEEEBC3}">
      <dgm:prSet/>
      <dgm:spPr/>
      <dgm:t>
        <a:bodyPr/>
        <a:lstStyle/>
        <a:p>
          <a:endParaRPr lang="ru-RU"/>
        </a:p>
      </dgm:t>
    </dgm:pt>
    <dgm:pt modelId="{BB258B4A-1281-4ADE-A2E0-50B342887BCB}" type="sibTrans" cxnId="{3C519024-CE00-4CA6-A81E-96986AEEEBC3}">
      <dgm:prSet/>
      <dgm:spPr/>
      <dgm:t>
        <a:bodyPr/>
        <a:lstStyle/>
        <a:p>
          <a:endParaRPr lang="ru-RU"/>
        </a:p>
      </dgm:t>
    </dgm:pt>
    <dgm:pt modelId="{3E66A0C7-4A03-4B72-B1B9-0419532F9219}" type="pres">
      <dgm:prSet presAssocID="{4FD0F9BF-76BF-4A2A-8117-DAB5849217D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02D90-CDF6-4F47-BAB1-0B81CF043E73}" type="pres">
      <dgm:prSet presAssocID="{5B08D21C-ED41-4EC0-8FA4-F031F42375CD}" presName="comp" presStyleCnt="0"/>
      <dgm:spPr/>
    </dgm:pt>
    <dgm:pt modelId="{D476D617-2201-4FDB-BD84-04E3D8287601}" type="pres">
      <dgm:prSet presAssocID="{5B08D21C-ED41-4EC0-8FA4-F031F42375CD}" presName="box" presStyleLbl="node1" presStyleIdx="0" presStyleCnt="3"/>
      <dgm:spPr/>
      <dgm:t>
        <a:bodyPr/>
        <a:lstStyle/>
        <a:p>
          <a:endParaRPr lang="ru-RU"/>
        </a:p>
      </dgm:t>
    </dgm:pt>
    <dgm:pt modelId="{276B4397-1F70-426F-A8A9-40A9DB00BFD1}" type="pres">
      <dgm:prSet presAssocID="{5B08D21C-ED41-4EC0-8FA4-F031F42375C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FAC89114-6110-4507-909F-FAB5843FD104}" type="pres">
      <dgm:prSet presAssocID="{5B08D21C-ED41-4EC0-8FA4-F031F42375C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D3083-3165-43EC-A643-FB80579822A3}" type="pres">
      <dgm:prSet presAssocID="{C64C453A-6346-4C29-B1FF-C605DCA554BA}" presName="spacer" presStyleCnt="0"/>
      <dgm:spPr/>
    </dgm:pt>
    <dgm:pt modelId="{4A7E43DB-E4C2-410B-B8BA-ED45696D1D5F}" type="pres">
      <dgm:prSet presAssocID="{0306656F-4778-4A3E-93CF-3583DC81F753}" presName="comp" presStyleCnt="0"/>
      <dgm:spPr/>
    </dgm:pt>
    <dgm:pt modelId="{6519A0E8-EF86-40FB-8E36-6B96471DCDD8}" type="pres">
      <dgm:prSet presAssocID="{0306656F-4778-4A3E-93CF-3583DC81F753}" presName="box" presStyleLbl="node1" presStyleIdx="1" presStyleCnt="3"/>
      <dgm:spPr/>
      <dgm:t>
        <a:bodyPr/>
        <a:lstStyle/>
        <a:p>
          <a:endParaRPr lang="ru-RU"/>
        </a:p>
      </dgm:t>
    </dgm:pt>
    <dgm:pt modelId="{0EFDD691-EB42-455E-946E-F926813296F2}" type="pres">
      <dgm:prSet presAssocID="{0306656F-4778-4A3E-93CF-3583DC81F75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A4F1F7C6-F560-4A81-BAF3-9BDB7FC6C222}" type="pres">
      <dgm:prSet presAssocID="{0306656F-4778-4A3E-93CF-3583DC81F75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0B260-F7D5-47B9-B51E-BAC79A8A29AB}" type="pres">
      <dgm:prSet presAssocID="{AA9964E6-700A-48EC-A697-C3A4491A5267}" presName="spacer" presStyleCnt="0"/>
      <dgm:spPr/>
    </dgm:pt>
    <dgm:pt modelId="{1BAAA2CE-A2AC-41CB-BE6C-66431ADB65D0}" type="pres">
      <dgm:prSet presAssocID="{01278DAA-B977-4399-8F43-80CF63D80116}" presName="comp" presStyleCnt="0"/>
      <dgm:spPr/>
    </dgm:pt>
    <dgm:pt modelId="{2189A466-293D-4877-ADBC-72A23CD08976}" type="pres">
      <dgm:prSet presAssocID="{01278DAA-B977-4399-8F43-80CF63D80116}" presName="box" presStyleLbl="node1" presStyleIdx="2" presStyleCnt="3"/>
      <dgm:spPr/>
      <dgm:t>
        <a:bodyPr/>
        <a:lstStyle/>
        <a:p>
          <a:endParaRPr lang="ru-RU"/>
        </a:p>
      </dgm:t>
    </dgm:pt>
    <dgm:pt modelId="{99138CB1-2DE4-417F-8480-A2DA9F519C74}" type="pres">
      <dgm:prSet presAssocID="{01278DAA-B977-4399-8F43-80CF63D8011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B8744EE4-6530-47DA-8D01-B029EC243523}" type="pres">
      <dgm:prSet presAssocID="{01278DAA-B977-4399-8F43-80CF63D8011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BA278-AA96-462B-8243-9D5EE509C706}" type="presOf" srcId="{5DAD51FE-E86E-427D-AEF2-F589880DDA43}" destId="{D476D617-2201-4FDB-BD84-04E3D8287601}" srcOrd="0" destOrd="1" presId="urn:microsoft.com/office/officeart/2005/8/layout/vList4"/>
    <dgm:cxn modelId="{21837971-F620-41A0-8481-0172E4520975}" srcId="{5B08D21C-ED41-4EC0-8FA4-F031F42375CD}" destId="{5DAD51FE-E86E-427D-AEF2-F589880DDA43}" srcOrd="0" destOrd="0" parTransId="{60254E0F-E10C-4013-A87A-7205F2E93B68}" sibTransId="{01BF814E-4FD6-4E99-AFB8-FA7971DA262C}"/>
    <dgm:cxn modelId="{9316BF39-9D67-4388-90E1-2B36F9CA5A12}" type="presOf" srcId="{01278DAA-B977-4399-8F43-80CF63D80116}" destId="{2189A466-293D-4877-ADBC-72A23CD08976}" srcOrd="0" destOrd="0" presId="urn:microsoft.com/office/officeart/2005/8/layout/vList4"/>
    <dgm:cxn modelId="{D9E25E2A-3A00-4EA8-A578-3A7E5A1153B7}" type="presOf" srcId="{5B08D21C-ED41-4EC0-8FA4-F031F42375CD}" destId="{D476D617-2201-4FDB-BD84-04E3D8287601}" srcOrd="0" destOrd="0" presId="urn:microsoft.com/office/officeart/2005/8/layout/vList4"/>
    <dgm:cxn modelId="{B82C0F88-F6D6-4E12-BAD2-2C1552FFB6EE}" type="presOf" srcId="{4FD0F9BF-76BF-4A2A-8117-DAB5849217D6}" destId="{3E66A0C7-4A03-4B72-B1B9-0419532F9219}" srcOrd="0" destOrd="0" presId="urn:microsoft.com/office/officeart/2005/8/layout/vList4"/>
    <dgm:cxn modelId="{CC144D2C-34AF-4912-B647-20A94BC073CC}" type="presOf" srcId="{0306656F-4778-4A3E-93CF-3583DC81F753}" destId="{A4F1F7C6-F560-4A81-BAF3-9BDB7FC6C222}" srcOrd="1" destOrd="0" presId="urn:microsoft.com/office/officeart/2005/8/layout/vList4"/>
    <dgm:cxn modelId="{0DA1017E-3762-467F-954C-CD67E89C5577}" type="presOf" srcId="{01278DAA-B977-4399-8F43-80CF63D80116}" destId="{B8744EE4-6530-47DA-8D01-B029EC243523}" srcOrd="1" destOrd="0" presId="urn:microsoft.com/office/officeart/2005/8/layout/vList4"/>
    <dgm:cxn modelId="{063E8225-71C9-4B8F-BFF3-FDF517517F97}" srcId="{5B08D21C-ED41-4EC0-8FA4-F031F42375CD}" destId="{928C2AD3-0735-472F-839F-7612EE3CCCEB}" srcOrd="1" destOrd="0" parTransId="{32EC90A1-059F-471C-9C18-830DB70983F9}" sibTransId="{C15A0681-936D-4071-BA47-49A5BAB7B822}"/>
    <dgm:cxn modelId="{3C519024-CE00-4CA6-A81E-96986AEEEBC3}" srcId="{4FD0F9BF-76BF-4A2A-8117-DAB5849217D6}" destId="{01278DAA-B977-4399-8F43-80CF63D80116}" srcOrd="2" destOrd="0" parTransId="{E803D109-7EEC-4481-B29B-FBAB7204A166}" sibTransId="{BB258B4A-1281-4ADE-A2E0-50B342887BCB}"/>
    <dgm:cxn modelId="{A0BE3D99-AF92-4965-BAF1-584C26991402}" type="presOf" srcId="{5DAD51FE-E86E-427D-AEF2-F589880DDA43}" destId="{FAC89114-6110-4507-909F-FAB5843FD104}" srcOrd="1" destOrd="1" presId="urn:microsoft.com/office/officeart/2005/8/layout/vList4"/>
    <dgm:cxn modelId="{FAB49696-2F1A-48F9-9341-22AE308AE565}" type="presOf" srcId="{0306656F-4778-4A3E-93CF-3583DC81F753}" destId="{6519A0E8-EF86-40FB-8E36-6B96471DCDD8}" srcOrd="0" destOrd="0" presId="urn:microsoft.com/office/officeart/2005/8/layout/vList4"/>
    <dgm:cxn modelId="{737F4AF9-29BB-43EA-8090-BE3513850B04}" srcId="{4FD0F9BF-76BF-4A2A-8117-DAB5849217D6}" destId="{0306656F-4778-4A3E-93CF-3583DC81F753}" srcOrd="1" destOrd="0" parTransId="{DF6D703A-0AD0-48FE-9262-DD47852BB9DE}" sibTransId="{AA9964E6-700A-48EC-A697-C3A4491A5267}"/>
    <dgm:cxn modelId="{5E99ED58-2022-4863-8817-E81AA5B3A8C5}" type="presOf" srcId="{928C2AD3-0735-472F-839F-7612EE3CCCEB}" destId="{D476D617-2201-4FDB-BD84-04E3D8287601}" srcOrd="0" destOrd="2" presId="urn:microsoft.com/office/officeart/2005/8/layout/vList4"/>
    <dgm:cxn modelId="{B2D898D6-DE67-43D5-B9D5-C42F99C3F3E2}" type="presOf" srcId="{928C2AD3-0735-472F-839F-7612EE3CCCEB}" destId="{FAC89114-6110-4507-909F-FAB5843FD104}" srcOrd="1" destOrd="2" presId="urn:microsoft.com/office/officeart/2005/8/layout/vList4"/>
    <dgm:cxn modelId="{E40D5485-4161-4653-8BDF-3A294D8365E9}" srcId="{4FD0F9BF-76BF-4A2A-8117-DAB5849217D6}" destId="{5B08D21C-ED41-4EC0-8FA4-F031F42375CD}" srcOrd="0" destOrd="0" parTransId="{67B913F7-0F79-4F81-AAF8-56902A141860}" sibTransId="{C64C453A-6346-4C29-B1FF-C605DCA554BA}"/>
    <dgm:cxn modelId="{358F2B98-DF5F-4790-8C18-35E26E9CC57B}" type="presOf" srcId="{5B08D21C-ED41-4EC0-8FA4-F031F42375CD}" destId="{FAC89114-6110-4507-909F-FAB5843FD104}" srcOrd="1" destOrd="0" presId="urn:microsoft.com/office/officeart/2005/8/layout/vList4"/>
    <dgm:cxn modelId="{D8011DCC-7962-4A16-A3BF-3F1FC5431618}" type="presParOf" srcId="{3E66A0C7-4A03-4B72-B1B9-0419532F9219}" destId="{47902D90-CDF6-4F47-BAB1-0B81CF043E73}" srcOrd="0" destOrd="0" presId="urn:microsoft.com/office/officeart/2005/8/layout/vList4"/>
    <dgm:cxn modelId="{CC90A8E7-EDBA-4D44-B993-440D628E0817}" type="presParOf" srcId="{47902D90-CDF6-4F47-BAB1-0B81CF043E73}" destId="{D476D617-2201-4FDB-BD84-04E3D8287601}" srcOrd="0" destOrd="0" presId="urn:microsoft.com/office/officeart/2005/8/layout/vList4"/>
    <dgm:cxn modelId="{0F2D998D-0594-4338-9226-E95DE7F9A764}" type="presParOf" srcId="{47902D90-CDF6-4F47-BAB1-0B81CF043E73}" destId="{276B4397-1F70-426F-A8A9-40A9DB00BFD1}" srcOrd="1" destOrd="0" presId="urn:microsoft.com/office/officeart/2005/8/layout/vList4"/>
    <dgm:cxn modelId="{5372E3CA-B773-42AE-9A31-EAF89162E673}" type="presParOf" srcId="{47902D90-CDF6-4F47-BAB1-0B81CF043E73}" destId="{FAC89114-6110-4507-909F-FAB5843FD104}" srcOrd="2" destOrd="0" presId="urn:microsoft.com/office/officeart/2005/8/layout/vList4"/>
    <dgm:cxn modelId="{7D4E640F-86D6-4A11-A896-3D180696DD81}" type="presParOf" srcId="{3E66A0C7-4A03-4B72-B1B9-0419532F9219}" destId="{DE1D3083-3165-43EC-A643-FB80579822A3}" srcOrd="1" destOrd="0" presId="urn:microsoft.com/office/officeart/2005/8/layout/vList4"/>
    <dgm:cxn modelId="{D92A93E0-8EA4-4A89-83F9-C1650BE50E45}" type="presParOf" srcId="{3E66A0C7-4A03-4B72-B1B9-0419532F9219}" destId="{4A7E43DB-E4C2-410B-B8BA-ED45696D1D5F}" srcOrd="2" destOrd="0" presId="urn:microsoft.com/office/officeart/2005/8/layout/vList4"/>
    <dgm:cxn modelId="{7CB5A293-5166-480D-89F0-7FDD08DE8ABB}" type="presParOf" srcId="{4A7E43DB-E4C2-410B-B8BA-ED45696D1D5F}" destId="{6519A0E8-EF86-40FB-8E36-6B96471DCDD8}" srcOrd="0" destOrd="0" presId="urn:microsoft.com/office/officeart/2005/8/layout/vList4"/>
    <dgm:cxn modelId="{E87A4243-DE7C-411A-BD68-9A42A8F7B990}" type="presParOf" srcId="{4A7E43DB-E4C2-410B-B8BA-ED45696D1D5F}" destId="{0EFDD691-EB42-455E-946E-F926813296F2}" srcOrd="1" destOrd="0" presId="urn:microsoft.com/office/officeart/2005/8/layout/vList4"/>
    <dgm:cxn modelId="{4837F621-8AF2-4CD6-B8F7-531C79AE36E7}" type="presParOf" srcId="{4A7E43DB-E4C2-410B-B8BA-ED45696D1D5F}" destId="{A4F1F7C6-F560-4A81-BAF3-9BDB7FC6C222}" srcOrd="2" destOrd="0" presId="urn:microsoft.com/office/officeart/2005/8/layout/vList4"/>
    <dgm:cxn modelId="{53E2E703-1AB8-444F-B264-02589AE8A8A7}" type="presParOf" srcId="{3E66A0C7-4A03-4B72-B1B9-0419532F9219}" destId="{99E0B260-F7D5-47B9-B51E-BAC79A8A29AB}" srcOrd="3" destOrd="0" presId="urn:microsoft.com/office/officeart/2005/8/layout/vList4"/>
    <dgm:cxn modelId="{B429372D-0CE9-4D48-A052-ACF9D5F6E4B0}" type="presParOf" srcId="{3E66A0C7-4A03-4B72-B1B9-0419532F9219}" destId="{1BAAA2CE-A2AC-41CB-BE6C-66431ADB65D0}" srcOrd="4" destOrd="0" presId="urn:microsoft.com/office/officeart/2005/8/layout/vList4"/>
    <dgm:cxn modelId="{5183A901-03EA-48AA-9F6A-1736BADAD574}" type="presParOf" srcId="{1BAAA2CE-A2AC-41CB-BE6C-66431ADB65D0}" destId="{2189A466-293D-4877-ADBC-72A23CD08976}" srcOrd="0" destOrd="0" presId="urn:microsoft.com/office/officeart/2005/8/layout/vList4"/>
    <dgm:cxn modelId="{795822B7-04BF-4334-8EB6-B4EEC0AFF1A3}" type="presParOf" srcId="{1BAAA2CE-A2AC-41CB-BE6C-66431ADB65D0}" destId="{99138CB1-2DE4-417F-8480-A2DA9F519C74}" srcOrd="1" destOrd="0" presId="urn:microsoft.com/office/officeart/2005/8/layout/vList4"/>
    <dgm:cxn modelId="{DE52A56E-60EA-4B00-A1B5-51E71035E2F9}" type="presParOf" srcId="{1BAAA2CE-A2AC-41CB-BE6C-66431ADB65D0}" destId="{B8744EE4-6530-47DA-8D01-B029EC2435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9A2D7-426E-4C73-AC80-3C3713EC594E}">
      <dsp:nvSpPr>
        <dsp:cNvPr id="0" name=""/>
        <dsp:cNvSpPr/>
      </dsp:nvSpPr>
      <dsp:spPr>
        <a:xfrm rot="10800000">
          <a:off x="1673786" y="212490"/>
          <a:ext cx="5472684" cy="7040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46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Грязелечебница предусматривает комплекс услуг по пребыванию, оздоровлению и отдыху людей различных возрастов в летнее время года. 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49795" y="212490"/>
        <a:ext cx="5296675" cy="704036"/>
      </dsp:txXfrm>
    </dsp:sp>
    <dsp:sp modelId="{5DD98405-85FF-4E67-97B2-BE7939D573DC}">
      <dsp:nvSpPr>
        <dsp:cNvPr id="0" name=""/>
        <dsp:cNvSpPr/>
      </dsp:nvSpPr>
      <dsp:spPr>
        <a:xfrm>
          <a:off x="396050" y="157410"/>
          <a:ext cx="1269751" cy="11856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92F19-DBC4-4F47-9E01-21ABF6B90197}">
      <dsp:nvSpPr>
        <dsp:cNvPr id="0" name=""/>
        <dsp:cNvSpPr/>
      </dsp:nvSpPr>
      <dsp:spPr>
        <a:xfrm rot="10800000">
          <a:off x="1698249" y="1398012"/>
          <a:ext cx="5472684" cy="16992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461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На курорте эффективно лечатся многие болезни, в том числе: заболевания опорно-двигательного аппарата , мышечной системы, заболевание нервной периферической системы, кожные заболевания, заболевания мочеполовой системы, женские болезни, детский церебральный паралич, последствия переломов костей, травм головы и позвоночника. Многие приезжают каждый год в течение нескольких лет. Посещаемость грязелечебницы составляет порядка 250-280 человек в период высокого туристского сезона - с июня по август включительно.  Грязь озера благотворно действует на кожу, поэтому может применяться в косметологии. Большой интерес в рамках безвизового въезда проявляют граждане Монголии</a:t>
          </a:r>
          <a:r>
            <a:rPr lang="ru-RU" sz="1000" kern="1200" dirty="0" smtClean="0"/>
            <a:t>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23070" y="1398012"/>
        <a:ext cx="5047863" cy="1699283"/>
      </dsp:txXfrm>
    </dsp:sp>
    <dsp:sp modelId="{53408A22-7D9A-4176-9237-A56656888B6B}">
      <dsp:nvSpPr>
        <dsp:cNvPr id="0" name=""/>
        <dsp:cNvSpPr/>
      </dsp:nvSpPr>
      <dsp:spPr>
        <a:xfrm>
          <a:off x="407524" y="1669327"/>
          <a:ext cx="1279164" cy="12907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4ADC5-DF1E-4CB2-AABA-17BE7B8B2D21}">
      <dsp:nvSpPr>
        <dsp:cNvPr id="0" name=""/>
        <dsp:cNvSpPr/>
      </dsp:nvSpPr>
      <dsp:spPr>
        <a:xfrm rot="10800000">
          <a:off x="1698210" y="3563581"/>
          <a:ext cx="5472684" cy="7040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46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Инфраструктура: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Здание грязелечебницы, жилой корпус, столовая, электроснабжение, транспортная доступность, телефонная линия. Расстояние до районного центра 30км, до железной дороги – 60км.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74219" y="3563581"/>
        <a:ext cx="5296675" cy="704036"/>
      </dsp:txXfrm>
    </dsp:sp>
    <dsp:sp modelId="{E0F78F55-4E23-4DC6-B696-0FC2235A3693}">
      <dsp:nvSpPr>
        <dsp:cNvPr id="0" name=""/>
        <dsp:cNvSpPr/>
      </dsp:nvSpPr>
      <dsp:spPr>
        <a:xfrm>
          <a:off x="418996" y="3302943"/>
          <a:ext cx="1279009" cy="12162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49145-B9AE-4B53-97C3-CCCBF8A8557E}">
      <dsp:nvSpPr>
        <dsp:cNvPr id="0" name=""/>
        <dsp:cNvSpPr/>
      </dsp:nvSpPr>
      <dsp:spPr>
        <a:xfrm>
          <a:off x="453877" y="1619"/>
          <a:ext cx="2037263" cy="140367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33B32-7324-45DD-AD6D-33B9B02A8881}">
      <dsp:nvSpPr>
        <dsp:cNvPr id="0" name=""/>
        <dsp:cNvSpPr/>
      </dsp:nvSpPr>
      <dsp:spPr>
        <a:xfrm>
          <a:off x="814126" y="1405293"/>
          <a:ext cx="1316764" cy="75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Инициатор проекта: ООО "Сервис"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126" y="1405293"/>
        <a:ext cx="1316764" cy="755824"/>
      </dsp:txXfrm>
    </dsp:sp>
    <dsp:sp modelId="{ACB04B71-BFD6-4826-9B30-A9129D3E018F}">
      <dsp:nvSpPr>
        <dsp:cNvPr id="0" name=""/>
        <dsp:cNvSpPr/>
      </dsp:nvSpPr>
      <dsp:spPr>
        <a:xfrm>
          <a:off x="2694952" y="1619"/>
          <a:ext cx="2037263" cy="140367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010BA-E20B-487F-9D3C-D125BAD39B5C}">
      <dsp:nvSpPr>
        <dsp:cNvPr id="0" name=""/>
        <dsp:cNvSpPr/>
      </dsp:nvSpPr>
      <dsp:spPr>
        <a:xfrm>
          <a:off x="2694952" y="1405293"/>
          <a:ext cx="2037263" cy="75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Построены 2 теплицы на 2500 кв. метров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4952" y="1405293"/>
        <a:ext cx="2037263" cy="755824"/>
      </dsp:txXfrm>
    </dsp:sp>
    <dsp:sp modelId="{1AB1C0B0-4026-4BB9-9870-C51D303643A1}">
      <dsp:nvSpPr>
        <dsp:cNvPr id="0" name=""/>
        <dsp:cNvSpPr/>
      </dsp:nvSpPr>
      <dsp:spPr>
        <a:xfrm>
          <a:off x="4936027" y="1619"/>
          <a:ext cx="2037263" cy="140367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56977-B883-4498-88EF-99868D5DE74E}">
      <dsp:nvSpPr>
        <dsp:cNvPr id="0" name=""/>
        <dsp:cNvSpPr/>
      </dsp:nvSpPr>
      <dsp:spPr>
        <a:xfrm>
          <a:off x="4936027" y="1405293"/>
          <a:ext cx="2037263" cy="75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Проведена реконструкция помещений под птицеферму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6027" y="1405293"/>
        <a:ext cx="2037263" cy="755824"/>
      </dsp:txXfrm>
    </dsp:sp>
    <dsp:sp modelId="{C302C49A-B314-4A28-BDE7-B7D4588F4BE0}">
      <dsp:nvSpPr>
        <dsp:cNvPr id="0" name=""/>
        <dsp:cNvSpPr/>
      </dsp:nvSpPr>
      <dsp:spPr>
        <a:xfrm>
          <a:off x="2694952" y="2364844"/>
          <a:ext cx="2037263" cy="140367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DD40C-E923-46FA-B1E1-2C47175ED7E0}">
      <dsp:nvSpPr>
        <dsp:cNvPr id="0" name=""/>
        <dsp:cNvSpPr/>
      </dsp:nvSpPr>
      <dsp:spPr>
        <a:xfrm>
          <a:off x="760509" y="3768519"/>
          <a:ext cx="5906148" cy="75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Проектом предполагается производство яиц, выращивание промышленной птицы на действующих собственных производственных площадях и реализация продукции на внутреннем и внешнем рынках.</a:t>
          </a:r>
          <a:endParaRPr lang="ru-RU" sz="1400" kern="1200" dirty="0"/>
        </a:p>
      </dsp:txBody>
      <dsp:txXfrm>
        <a:off x="760509" y="3768519"/>
        <a:ext cx="5906148" cy="755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6D617-2201-4FDB-BD84-04E3D8287601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«Развитие мясного скотоводства и производство мраморной говядины в Республике Бурятия», инвестор ООО «Буян». Входит в реестр масштабных инвестиционных проектов Республики Бурятия.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endParaRPr lang="ru-RU" sz="20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1787356" y="0"/>
        <a:ext cx="6442243" cy="1414363"/>
      </dsp:txXfrm>
    </dsp:sp>
    <dsp:sp modelId="{276B4397-1F70-426F-A8A9-40A9DB00BFD1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9A0E8-EF86-40FB-8E36-6B96471DCDD8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Основное направление деятельности – мясное скотоводство, также коневодство, производство зерна и кормов.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7356" y="1555799"/>
        <a:ext cx="6442243" cy="1414363"/>
      </dsp:txXfrm>
    </dsp:sp>
    <dsp:sp modelId="{0EFDD691-EB42-455E-946E-F926813296F2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9A466-293D-4877-ADBC-72A23CD08976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Цель проекта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: создание агропромышленного кластера, направленного на производство, переработку и реализацию экологически чистого охлажденного мраморного мяса. </a:t>
          </a:r>
          <a:endParaRPr lang="ru-RU" sz="2000" kern="1200" dirty="0"/>
        </a:p>
      </dsp:txBody>
      <dsp:txXfrm>
        <a:off x="1787356" y="3111599"/>
        <a:ext cx="6442243" cy="1414363"/>
      </dsp:txXfrm>
    </dsp:sp>
    <dsp:sp modelId="{99138CB1-2DE4-417F-8480-A2DA9F519C74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395A-3BB1-43CB-AC6D-5360609A37C6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1B2C8-0D85-455B-972E-EAD3C695E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3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C462-6397-4D9A-9850-7F92E17A3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CC8B-9FB2-489B-B7A5-81621B474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5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6EE5A-8D4B-4ED4-A60C-86DE1F6B6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5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C6F6-B113-4E96-8463-B98F0BF85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1661-F2D7-42FC-8505-2B4704C34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4C94-BDC3-4A0E-B713-6CB4B5046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D54F-954B-468B-951B-3F4A8839B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7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B64-E4E3-4CC8-B68B-B5D86B9E4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E150-3760-44E3-BC8A-0F4821B3C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9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7A60-2D88-45CD-989A-9A09B715D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FACE-0F5C-438D-B89A-846C3BE26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A5D9EE-541E-472D-BE58-BAC6324C1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jpe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«Инвестиционная привлекательность МО «Кяхтинский район»</a:t>
            </a:r>
            <a:endParaRPr lang="ru-RU" sz="5400" dirty="0" smtClean="0"/>
          </a:p>
        </p:txBody>
      </p:sp>
      <p:pic>
        <p:nvPicPr>
          <p:cNvPr id="2052" name="Picture 2" descr="C:\Users\EconomOTD\Pictures\герб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01625"/>
            <a:ext cx="1150937" cy="1349375"/>
          </a:xfrm>
          <a:noFill/>
        </p:spPr>
      </p:pic>
      <p:pic>
        <p:nvPicPr>
          <p:cNvPr id="2053" name="Picture 3" descr="C:\Users\EconomOTD\Picture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32656"/>
            <a:ext cx="1196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Курорт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Киран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единственным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санаторно-курортным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учреждением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Кяхтинском районе 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3832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0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944328" y="0"/>
            <a:ext cx="5074338" cy="424887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3851275" y="2999580"/>
            <a:ext cx="4465141" cy="3822289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6" name="Заголовок 3"/>
          <p:cNvSpPr>
            <a:spLocks noGrp="1"/>
          </p:cNvSpPr>
          <p:nvPr>
            <p:ph type="title"/>
          </p:nvPr>
        </p:nvSpPr>
        <p:spPr>
          <a:xfrm>
            <a:off x="528638" y="0"/>
            <a:ext cx="8229600" cy="12192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Восстановление комбикормового завода         с. Хоронхой</a:t>
            </a:r>
          </a:p>
        </p:txBody>
      </p:sp>
      <p:sp>
        <p:nvSpPr>
          <p:cNvPr id="7177" name="TextBox 5"/>
          <p:cNvSpPr txBox="1">
            <a:spLocks noChangeArrowheads="1"/>
          </p:cNvSpPr>
          <p:nvPr/>
        </p:nvSpPr>
        <p:spPr bwMode="auto">
          <a:xfrm>
            <a:off x="933450" y="1260475"/>
            <a:ext cx="29178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000" dirty="0"/>
              <a:t>Инициатор проекта  ООО «</a:t>
            </a:r>
            <a:r>
              <a:rPr lang="ru-RU" sz="2000" dirty="0" err="1" smtClean="0"/>
              <a:t>Бальжин-Импекс</a:t>
            </a:r>
            <a:r>
              <a:rPr lang="ru-RU" sz="2000" dirty="0"/>
              <a:t>». </a:t>
            </a:r>
            <a:endParaRPr lang="en-US" sz="2000" dirty="0"/>
          </a:p>
          <a:p>
            <a:pPr algn="just" eaLnBrk="1" hangingPunct="1"/>
            <a:endParaRPr lang="ru-RU" sz="2000" dirty="0"/>
          </a:p>
          <a:p>
            <a:pPr algn="just" eaLnBrk="1" hangingPunct="1"/>
            <a:r>
              <a:rPr lang="ru-RU" sz="2000" dirty="0"/>
              <a:t>Целью реализации   Проекта   является строительство   комбикормового   завода для производства высококачественного корма для разных домашних животных. </a:t>
            </a:r>
          </a:p>
        </p:txBody>
      </p:sp>
      <p:pic>
        <p:nvPicPr>
          <p:cNvPr id="7178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уперы\Desktop\NY5A7581-s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17913"/>
            <a:ext cx="37465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976438"/>
            <a:ext cx="6096000" cy="78105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/>
          <p:cNvSpPr/>
          <p:nvPr/>
        </p:nvSpPr>
        <p:spPr>
          <a:xfrm>
            <a:off x="2771775" y="5811838"/>
            <a:ext cx="6096000" cy="782637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58863" y="404813"/>
            <a:ext cx="6491288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8332" y="0"/>
            <a:ext cx="4552417" cy="453650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933450" y="2947113"/>
            <a:ext cx="4244393" cy="3888432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000" r="-4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227" name="Группа 10"/>
          <p:cNvGrpSpPr>
            <a:grpSpLocks/>
          </p:cNvGrpSpPr>
          <p:nvPr/>
        </p:nvGrpSpPr>
        <p:grpSpPr bwMode="auto">
          <a:xfrm>
            <a:off x="2659063" y="4957763"/>
            <a:ext cx="6481762" cy="1312862"/>
            <a:chOff x="527718" y="87786"/>
            <a:chExt cx="5448944" cy="915120"/>
          </a:xfrm>
        </p:grpSpPr>
        <p:sp>
          <p:nvSpPr>
            <p:cNvPr id="13" name="Скругленный прямоугольник 4"/>
            <p:cNvSpPr/>
            <p:nvPr/>
          </p:nvSpPr>
          <p:spPr>
            <a:xfrm>
              <a:off x="571758" y="132048"/>
              <a:ext cx="4178459" cy="826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10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27718" y="87786"/>
              <a:ext cx="5448944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Плодово-ягодный питомник</a:t>
              </a:r>
            </a:p>
          </p:txBody>
        </p:sp>
      </p:grpSp>
      <p:grpSp>
        <p:nvGrpSpPr>
          <p:cNvPr id="9228" name="Группа 13"/>
          <p:cNvGrpSpPr>
            <a:grpSpLocks/>
          </p:cNvGrpSpPr>
          <p:nvPr/>
        </p:nvGrpSpPr>
        <p:grpSpPr bwMode="auto">
          <a:xfrm>
            <a:off x="938213" y="1579563"/>
            <a:ext cx="5794375" cy="1177925"/>
            <a:chOff x="572390" y="132458"/>
            <a:chExt cx="5793557" cy="93232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89845" y="150049"/>
              <a:ext cx="5476102" cy="9147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Завод по розливу воды и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соков.</a:t>
              </a:r>
            </a:p>
            <a:p>
              <a:pPr>
                <a:defRPr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Имеется артезианская скважина с запасами питьевой воды хорошего качества.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572390" y="132458"/>
              <a:ext cx="4177710" cy="825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100"/>
            </a:p>
          </p:txBody>
        </p:sp>
      </p:grpSp>
      <p:pic>
        <p:nvPicPr>
          <p:cNvPr id="9229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«Птицефабрика по производству куриного яйца» (с. Усть-Кяхта)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742080"/>
              </p:ext>
            </p:extLst>
          </p:nvPr>
        </p:nvGraphicFramePr>
        <p:xfrm>
          <a:off x="1259632" y="1600200"/>
          <a:ext cx="74271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5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116632"/>
            <a:ext cx="8123734" cy="1143000"/>
          </a:xfrm>
        </p:spPr>
        <p:txBody>
          <a:bodyPr/>
          <a:lstStyle/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Реализуемые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проекты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настоящее время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179482"/>
              </p:ext>
            </p:extLst>
          </p:nvPr>
        </p:nvGraphicFramePr>
        <p:xfrm>
          <a:off x="93345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Целью инвестиционного проекта является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таможенно-логистического терминала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Хоронхой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Кяхтинского района РБ с общим объемом инвестиций 700 млн. руб.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Входит в реестр масштабных инвестиционных проектов Республики Бурятия.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200"/>
            <a:ext cx="7632847" cy="4997152"/>
          </a:xfrm>
        </p:spPr>
      </p:pic>
      <p:pic>
        <p:nvPicPr>
          <p:cNvPr id="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5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970"/>
            <a:ext cx="6768752" cy="603718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Автотуристский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кластер «Кяхта»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704856" cy="6048672"/>
          </a:xfrm>
        </p:spPr>
      </p:pic>
      <p:pic>
        <p:nvPicPr>
          <p:cNvPr id="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4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Строительство торгово-общественного комплекса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933450" y="1124744"/>
            <a:ext cx="3790306" cy="639762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Инициатор проекта ООО «Сибиряк»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844824"/>
            <a:ext cx="3854574" cy="289085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004048" y="2564904"/>
            <a:ext cx="4041775" cy="1503858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Целью инвестиционного проекта является строительство пошивочной фабрики из готовых шкур, ввозимых из Монголии в г. Кяхта Кяхтинского района Республики Бурятия, с общим объемом инвестиций 50 млн. руб.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938016" cy="2511552"/>
          </a:xfrm>
        </p:spPr>
      </p:pic>
      <p:pic>
        <p:nvPicPr>
          <p:cNvPr id="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1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UFINA\Desktop\Рисунок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13" y="1731252"/>
            <a:ext cx="5513387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4624"/>
            <a:ext cx="7884492" cy="142698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Кяхтинский район</a:t>
            </a:r>
            <a:r>
              <a:rPr lang="en-US" sz="3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обладает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всеми необходимыми ресурсами для благоприятного развития инвестиционной деятельности:  географическое местоположение, наличие необходимого трудового потенциала, правовая поддержка предпринимательства, наличие земельных ресурсов для проектов различных масштабов, близость границы с Монголией, автомобильная и железнодорожная инфраструктура, природные богатства,  политическая и социальная стабильность и т.д.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7192009" y="1898576"/>
            <a:ext cx="1944216" cy="192366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5796136" y="2420888"/>
            <a:ext cx="1675780" cy="165425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4283968" y="4892287"/>
            <a:ext cx="1909961" cy="181329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2502213" y="4235291"/>
            <a:ext cx="2088232" cy="2073593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/>
          <p:cNvSpPr/>
          <p:nvPr/>
        </p:nvSpPr>
        <p:spPr>
          <a:xfrm>
            <a:off x="933450" y="3546806"/>
            <a:ext cx="1746636" cy="1872208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121" y="116632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 «Кяхтинский район»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121" y="1628800"/>
            <a:ext cx="8069375" cy="4525963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Территория – 466 325 гектаров,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Численность населения района - 36838 человек, 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Административный центр района –   г. Кяхта,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Расстояние до г. Улан-Удэ - 235 км.,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Расстояние до ближайшей железнодорожной станции ст. Наушки – 35 км.,</a:t>
            </a:r>
          </a:p>
          <a:p>
            <a:pPr marL="0" indent="45720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районе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населенных пункта, 2 городских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сельских поселений.</a:t>
            </a:r>
          </a:p>
          <a:p>
            <a:endParaRPr lang="ru-RU" sz="2800" dirty="0"/>
          </a:p>
        </p:txBody>
      </p:sp>
      <p:pic>
        <p:nvPicPr>
          <p:cNvPr id="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50" y="286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Кяхтинский район благодаря не только приграничному положению с Республикой Монголия, высокому туристско-рекреационному и природно-ресурсному потенциалу, но и тому, что через него посредством автомобильного и железнодорожного транспорта Россия сотрудничает с Монголией, Китаем и другими странами Восточной Азии - является одной из основных зон экономического роста Республики Бурятия для привлечения инвестиций и успешного поступательного развития.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Со стороны Администрации МО «Кяхтинский район» активно проводится работа по поддержке инвестиционной деятельности, включающая в себя разработку и принятие нормативно-правовых актов, в которых регулируются меры по защите прав и поддержке инвесторов на территории района.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Задача обеспечения инвестиционными ресурсами -  одна из самых актуальных для экономики района и  Республики Бурятия в целом. Приток инвестиций ускоряет развитие предприятий, повышает качество и увеличивает базу человеческого капитала, привлекает и стимулирует использование передовых технологий и создание новых рабочих мест.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слаженной,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совместной работе Администрации МО «Кяхтинский район» и субъектов коммерческой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территории Кяхтинского района были реализованы следующие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проекты: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1600200"/>
            <a:ext cx="8352928" cy="4853136"/>
          </a:xfrm>
        </p:spPr>
        <p:txBody>
          <a:bodyPr/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кафе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«Чайный путь»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ИП Иванова Т.А.;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торгово-общественного центра – ООО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Монбур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кафе и банкетного зала на 200 посадочных мест "Ареал" (+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торг.комплекс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– ИП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Тулухеева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Б.Н.;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книжного магазина и чайной лавки – ИП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Жигжитова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О.С.;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СТО, автомойки и кафе ( ул.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Каландрашвилли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Князян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Овик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Азарапетович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кафе-юрты  (в Слободе)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Барожапов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Д.О.(ИП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Гармажанова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М.Н.);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закрытой автостоянки и складов временного хранения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Ардагин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В.С.;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автостоянки, СТО и автомойки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Занданов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А.И.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 «Мастер» - ИП Головнина Г.П.;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магазина  промышленных товаров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Подгайнов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А.Б.;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Реконструкция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здания под хостел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(Пограничная,73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- ИП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Тулухеева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Б.Н.;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магазина строительных  товаров - ИП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Цыбденов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Б.С.;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магазина автозапчастей, СТО - ИП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Дядюхин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С.О.;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складов временного хранения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Цыбденов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Баир Сергеевич 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автозаправочного комплекса - ОАО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Бурятнефтепродукт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развлекательного центра «Нептун» - ИП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Цыбиктаров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Б.Г.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Строительство торгового центра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ТГ "Абсолют"</a:t>
            </a:r>
          </a:p>
        </p:txBody>
      </p:sp>
      <p:pic>
        <p:nvPicPr>
          <p:cNvPr id="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14310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617573" cy="6048672"/>
          </a:xfrm>
        </p:spPr>
      </p:pic>
      <p:pic>
        <p:nvPicPr>
          <p:cNvPr id="4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7211144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Одним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важных факторов  положительной динамики роста инвестиций в районе является активное развитие внутреннего и въездного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туризма.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рамках Федеральной целевой программы «Развитие внутреннего и въездного туризма в Российской Федерации (2011-2018 годы)» на территории Кяхтинского района реализуется инвестиционный проект создания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автотуристского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кластера «Кяхта». Успешно реализованы 20 соглашений. Были построены объекты обеспечивающей инфраструктуры: водозабор и сети водоснабжения АТК «Кяхта», а также котельная и тепловые сети АТК «Кяхта». Общий объем привлеченных инвестиций  составил 939,95 млн. руб., в том числе: из внебюджетных источников – 670,3 млн. руб., из бюджетных источников – 269,65 млн. руб.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протяжении последних лет сфера туризма сохраняет положительную динамику развития основных показателей деятельности.</a:t>
            </a:r>
          </a:p>
          <a:p>
            <a:pPr marL="0" indent="0" algn="just">
              <a:buNone/>
            </a:pPr>
            <a:r>
              <a:rPr lang="ru-RU" sz="1600" dirty="0" smtClean="0"/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показатели, характеризующие развитие туристкой деятельности в Кяхтинском районе.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38754"/>
              </p:ext>
            </p:extLst>
          </p:nvPr>
        </p:nvGraphicFramePr>
        <p:xfrm>
          <a:off x="2267744" y="4221088"/>
          <a:ext cx="5979795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540"/>
                <a:gridCol w="3216910"/>
                <a:gridCol w="750570"/>
                <a:gridCol w="750570"/>
                <a:gridCol w="751205"/>
              </a:tblGrid>
              <a:tr h="221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туристских прибытий, чел.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43922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55750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89638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1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услуг, оказанных туристам, млн. руб.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16225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16225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11700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0" y="0"/>
            <a:ext cx="8210550" cy="6858000"/>
          </a:xfrm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115616" y="3429000"/>
            <a:ext cx="75993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b="1" dirty="0"/>
              <a:t>Курорт </a:t>
            </a:r>
            <a:r>
              <a:rPr lang="ru-RU" b="1" dirty="0" err="1"/>
              <a:t>Киран</a:t>
            </a:r>
            <a:r>
              <a:rPr lang="ru-RU" dirty="0"/>
              <a:t> — один из самых старинных в Бурятии. Именно здесь </a:t>
            </a:r>
            <a:r>
              <a:rPr lang="ru-RU" dirty="0" err="1"/>
              <a:t>кяхтинские</a:t>
            </a:r>
            <a:r>
              <a:rPr lang="ru-RU" dirty="0"/>
              <a:t> купцы, одни из богатейших в царской России, часто отдыхали и лечились. Озеро небольшое, его длина колеблется от 1 до 3 км, ширина в среднем 700 м. Вода горько-соленая, гидрокарбонатно-хлоридная магниево-натриевая с минерализацией, щелочная. Рапа озера содержит бром, метаборную кислоту, сероводород, сульфид железа. Мощность грязевых пластов доходит до двух метров.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243428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Восстановление грязелечебницы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2017 году проект включен в созданную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еспублике Бурятия зону экономического благоприятствования туристско - рекреационного типа.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6" descr="C:\Users\RUFINA\Desktop\depositphotos_59136185-stock-illustration-card-with-a-blue-orna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5503</TotalTime>
  <Words>1108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«Инвестиционная привлекательность МО «Кяхтинский район»</vt:lpstr>
      <vt:lpstr>Презентация PowerPoint</vt:lpstr>
      <vt:lpstr>МО «Кяхтинский район»</vt:lpstr>
      <vt:lpstr>Презентация PowerPoint</vt:lpstr>
      <vt:lpstr>Благодаря слаженной, совместной работе Администрации МО «Кяхтинский район» и субъектов коммерческой деятельности  на территории Кяхтинского района были реализованы следующие проекты:</vt:lpstr>
      <vt:lpstr>Презентация PowerPoint</vt:lpstr>
      <vt:lpstr>Презентация PowerPoint</vt:lpstr>
      <vt:lpstr>Презентация PowerPoint</vt:lpstr>
      <vt:lpstr>Восстановление грязелечебницы «Киран» в 2017 году проект включен в созданную в Республике Бурятия зону экономического благоприятствования туристско - рекреационного типа.  </vt:lpstr>
      <vt:lpstr>Курорт «Киран» является единственным санаторно-курортным учреждением в Кяхтинском районе .</vt:lpstr>
      <vt:lpstr>Восстановление комбикормового завода         с. Хоронхой</vt:lpstr>
      <vt:lpstr>ПРОЕКТ</vt:lpstr>
      <vt:lpstr>ПРОЕКТ </vt:lpstr>
      <vt:lpstr>«Птицефабрика по производству куриного яйца» (с. Усть-Кяхта)</vt:lpstr>
      <vt:lpstr>Реализуемые проекты в настоящее время:  </vt:lpstr>
      <vt:lpstr>Целью инвестиционного проекта является строительство таможенно-логистического терминала в п. Хоронхой Кяхтинского района РБ с общим объемом инвестиций 700 млн. руб. Входит в реестр масштабных инвестиционных проектов Республики Бурятия.</vt:lpstr>
      <vt:lpstr>Автотуристский кластер «Кяхта»</vt:lpstr>
      <vt:lpstr>Строительство торгово-общественного комплекса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Автотуристический кластер «Кяхтинская Долина»</dc:title>
  <dc:creator>ekonom</dc:creator>
  <cp:lastModifiedBy>PESTEREVA</cp:lastModifiedBy>
  <cp:revision>203</cp:revision>
  <dcterms:created xsi:type="dcterms:W3CDTF">2011-03-07T10:15:26Z</dcterms:created>
  <dcterms:modified xsi:type="dcterms:W3CDTF">2020-07-31T05:44:21Z</dcterms:modified>
</cp:coreProperties>
</file>