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78" r:id="rId2"/>
    <p:sldId id="279" r:id="rId3"/>
    <p:sldId id="284" r:id="rId4"/>
    <p:sldId id="298" r:id="rId5"/>
    <p:sldId id="285" r:id="rId6"/>
    <p:sldId id="299" r:id="rId7"/>
    <p:sldId id="286" r:id="rId8"/>
    <p:sldId id="283" r:id="rId9"/>
  </p:sldIdLst>
  <p:sldSz cx="9906000" cy="6858000" type="A4"/>
  <p:notesSz cx="6810375" cy="9942513"/>
  <p:defaultTextStyle>
    <a:defPPr>
      <a:defRPr lang="ru-RU"/>
    </a:defPPr>
    <a:lvl1pPr marL="0" algn="l" defTabSz="80442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209" algn="l" defTabSz="80442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420" algn="l" defTabSz="80442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630" algn="l" defTabSz="80442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8841" algn="l" defTabSz="80442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050" algn="l" defTabSz="80442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260" algn="l" defTabSz="80442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5470" algn="l" defTabSz="80442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7680" algn="l" defTabSz="80442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27"/>
    <a:srgbClr val="000000"/>
    <a:srgbClr val="ECF5E7"/>
    <a:srgbClr val="548235"/>
    <a:srgbClr val="FAFDF9"/>
    <a:srgbClr val="F0F9EB"/>
    <a:srgbClr val="F8FCF6"/>
    <a:srgbClr val="EEF7E9"/>
    <a:srgbClr val="FAFCFA"/>
    <a:srgbClr val="6FA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98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169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FBFB7C-DDBE-4513-AD5D-E28702A9432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9C1F6DB-D3BD-48C5-A959-E384C41E43C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 sz="1800" dirty="0" smtClean="0"/>
        </a:p>
        <a:p>
          <a:r>
            <a:rPr lang="ru-RU" sz="1800" dirty="0" smtClean="0">
              <a:solidFill>
                <a:schemeClr val="bg1"/>
              </a:solidFill>
            </a:rPr>
            <a:t>444,5 </a:t>
          </a:r>
          <a:r>
            <a:rPr lang="ru-RU" sz="1800" dirty="0" err="1" smtClean="0">
              <a:solidFill>
                <a:schemeClr val="bg1"/>
              </a:solidFill>
            </a:rPr>
            <a:t>млн.руб</a:t>
          </a:r>
          <a:r>
            <a:rPr lang="ru-RU" sz="1800" dirty="0" smtClean="0">
              <a:solidFill>
                <a:schemeClr val="bg1"/>
              </a:solidFill>
            </a:rPr>
            <a:t>. </a:t>
          </a:r>
          <a:endParaRPr lang="ru-RU" sz="1800" dirty="0">
            <a:solidFill>
              <a:schemeClr val="bg1"/>
            </a:solidFill>
          </a:endParaRPr>
        </a:p>
      </dgm:t>
    </dgm:pt>
    <dgm:pt modelId="{9FD7AD70-667A-4045-B3DC-26380E4F9C9D}" type="parTrans" cxnId="{B9EDD6F4-29DC-44BC-A3B7-81DF4468453D}">
      <dgm:prSet/>
      <dgm:spPr/>
      <dgm:t>
        <a:bodyPr/>
        <a:lstStyle/>
        <a:p>
          <a:endParaRPr lang="ru-RU"/>
        </a:p>
      </dgm:t>
    </dgm:pt>
    <dgm:pt modelId="{E719D929-AE83-4DC0-AEB4-5273FEF0A371}" type="sibTrans" cxnId="{B9EDD6F4-29DC-44BC-A3B7-81DF4468453D}">
      <dgm:prSet/>
      <dgm:spPr/>
      <dgm:t>
        <a:bodyPr/>
        <a:lstStyle/>
        <a:p>
          <a:endParaRPr lang="ru-RU"/>
        </a:p>
      </dgm:t>
    </dgm:pt>
    <dgm:pt modelId="{98FCE4E1-95E8-4613-B9C6-60439811EA6C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до 2024 г.</a:t>
          </a:r>
          <a:endParaRPr lang="ru-RU" sz="1800" dirty="0">
            <a:solidFill>
              <a:schemeClr val="bg1"/>
            </a:solidFill>
          </a:endParaRPr>
        </a:p>
      </dgm:t>
    </dgm:pt>
    <dgm:pt modelId="{23112951-8225-4408-A862-1B96CE545116}" type="parTrans" cxnId="{95ABF4F7-65CB-4D9F-B962-0F79517F22DE}">
      <dgm:prSet/>
      <dgm:spPr/>
      <dgm:t>
        <a:bodyPr/>
        <a:lstStyle/>
        <a:p>
          <a:endParaRPr lang="ru-RU"/>
        </a:p>
      </dgm:t>
    </dgm:pt>
    <dgm:pt modelId="{FD7EC0D2-E749-46E4-82E9-250B923564BD}" type="sibTrans" cxnId="{95ABF4F7-65CB-4D9F-B962-0F79517F22DE}">
      <dgm:prSet/>
      <dgm:spPr/>
      <dgm:t>
        <a:bodyPr/>
        <a:lstStyle/>
        <a:p>
          <a:endParaRPr lang="ru-RU"/>
        </a:p>
      </dgm:t>
    </dgm:pt>
    <dgm:pt modelId="{1A3BD926-45B4-46DB-9BE9-339C79DCD78A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Из федерального бюджета</a:t>
          </a:r>
          <a:endParaRPr lang="ru-RU" sz="1800" dirty="0">
            <a:solidFill>
              <a:schemeClr val="bg1"/>
            </a:solidFill>
          </a:endParaRPr>
        </a:p>
      </dgm:t>
    </dgm:pt>
    <dgm:pt modelId="{3A706546-A0A0-456A-9BCC-7CED6539B249}" type="parTrans" cxnId="{DD9103E0-154B-48B9-8CCF-02E87F6CA89F}">
      <dgm:prSet/>
      <dgm:spPr/>
      <dgm:t>
        <a:bodyPr/>
        <a:lstStyle/>
        <a:p>
          <a:endParaRPr lang="ru-RU"/>
        </a:p>
      </dgm:t>
    </dgm:pt>
    <dgm:pt modelId="{653ADBA9-4B2A-4021-990E-AFE404D945BD}" type="sibTrans" cxnId="{DD9103E0-154B-48B9-8CCF-02E87F6CA89F}">
      <dgm:prSet/>
      <dgm:spPr/>
      <dgm:t>
        <a:bodyPr/>
        <a:lstStyle/>
        <a:p>
          <a:endParaRPr lang="ru-RU"/>
        </a:p>
      </dgm:t>
    </dgm:pt>
    <dgm:pt modelId="{02A8E746-4FA9-40BC-AF95-47C6D04DB4C0}" type="pres">
      <dgm:prSet presAssocID="{59FBFB7C-DDBE-4513-AD5D-E28702A9432A}" presName="Name0" presStyleCnt="0">
        <dgm:presLayoutVars>
          <dgm:dir/>
          <dgm:animLvl val="lvl"/>
          <dgm:resizeHandles val="exact"/>
        </dgm:presLayoutVars>
      </dgm:prSet>
      <dgm:spPr/>
    </dgm:pt>
    <dgm:pt modelId="{2A87429A-8CC4-43BC-80EE-BB9296D59B74}" type="pres">
      <dgm:prSet presAssocID="{39C1F6DB-D3BD-48C5-A959-E384C41E43CB}" presName="Name8" presStyleCnt="0"/>
      <dgm:spPr/>
    </dgm:pt>
    <dgm:pt modelId="{BE4B547D-B195-4B9B-BEC5-029E8F8648DF}" type="pres">
      <dgm:prSet presAssocID="{39C1F6DB-D3BD-48C5-A959-E384C41E43C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7084F-31AA-4010-9111-AFFBB8D5A088}" type="pres">
      <dgm:prSet presAssocID="{39C1F6DB-D3BD-48C5-A959-E384C41E43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E90F2-6C96-444B-9452-2290CA1E3C92}" type="pres">
      <dgm:prSet presAssocID="{98FCE4E1-95E8-4613-B9C6-60439811EA6C}" presName="Name8" presStyleCnt="0"/>
      <dgm:spPr/>
    </dgm:pt>
    <dgm:pt modelId="{98ECE5D8-62C3-44CA-BA3C-C10FF08F370F}" type="pres">
      <dgm:prSet presAssocID="{98FCE4E1-95E8-4613-B9C6-60439811EA6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741F3-F537-4079-8EE7-65FA5046407C}" type="pres">
      <dgm:prSet presAssocID="{98FCE4E1-95E8-4613-B9C6-60439811EA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093F3-585F-40BB-8355-445AABFD8B8A}" type="pres">
      <dgm:prSet presAssocID="{1A3BD926-45B4-46DB-9BE9-339C79DCD78A}" presName="Name8" presStyleCnt="0"/>
      <dgm:spPr/>
    </dgm:pt>
    <dgm:pt modelId="{E1F59F58-3A64-4521-A0A1-55C2385B58BB}" type="pres">
      <dgm:prSet presAssocID="{1A3BD926-45B4-46DB-9BE9-339C79DCD78A}" presName="level" presStyleLbl="node1" presStyleIdx="2" presStyleCnt="3" custLinFactY="100000" custLinFactNeighborX="40855" custLinFactNeighborY="1248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C528E-BF2C-4CC0-8D91-AF93349AB647}" type="pres">
      <dgm:prSet presAssocID="{1A3BD926-45B4-46DB-9BE9-339C79DCD7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C2FB1A-91FB-43C8-99C7-28E25C2951B8}" type="presOf" srcId="{39C1F6DB-D3BD-48C5-A959-E384C41E43CB}" destId="{BE4B547D-B195-4B9B-BEC5-029E8F8648DF}" srcOrd="0" destOrd="0" presId="urn:microsoft.com/office/officeart/2005/8/layout/pyramid1"/>
    <dgm:cxn modelId="{DE7F7B93-C40F-4823-AB8B-5B55944E9B9D}" type="presOf" srcId="{1A3BD926-45B4-46DB-9BE9-339C79DCD78A}" destId="{A60C528E-BF2C-4CC0-8D91-AF93349AB647}" srcOrd="1" destOrd="0" presId="urn:microsoft.com/office/officeart/2005/8/layout/pyramid1"/>
    <dgm:cxn modelId="{5CA2C819-64D5-44F9-BB10-28C4F5E884E0}" type="presOf" srcId="{98FCE4E1-95E8-4613-B9C6-60439811EA6C}" destId="{7C9741F3-F537-4079-8EE7-65FA5046407C}" srcOrd="1" destOrd="0" presId="urn:microsoft.com/office/officeart/2005/8/layout/pyramid1"/>
    <dgm:cxn modelId="{77015A19-DA3D-406D-904A-974F84DD8C8A}" type="presOf" srcId="{1A3BD926-45B4-46DB-9BE9-339C79DCD78A}" destId="{E1F59F58-3A64-4521-A0A1-55C2385B58BB}" srcOrd="0" destOrd="0" presId="urn:microsoft.com/office/officeart/2005/8/layout/pyramid1"/>
    <dgm:cxn modelId="{B9EDD6F4-29DC-44BC-A3B7-81DF4468453D}" srcId="{59FBFB7C-DDBE-4513-AD5D-E28702A9432A}" destId="{39C1F6DB-D3BD-48C5-A959-E384C41E43CB}" srcOrd="0" destOrd="0" parTransId="{9FD7AD70-667A-4045-B3DC-26380E4F9C9D}" sibTransId="{E719D929-AE83-4DC0-AEB4-5273FEF0A371}"/>
    <dgm:cxn modelId="{917BDBB1-C489-4B55-882F-5219F7754EC0}" type="presOf" srcId="{98FCE4E1-95E8-4613-B9C6-60439811EA6C}" destId="{98ECE5D8-62C3-44CA-BA3C-C10FF08F370F}" srcOrd="0" destOrd="0" presId="urn:microsoft.com/office/officeart/2005/8/layout/pyramid1"/>
    <dgm:cxn modelId="{DD9103E0-154B-48B9-8CCF-02E87F6CA89F}" srcId="{59FBFB7C-DDBE-4513-AD5D-E28702A9432A}" destId="{1A3BD926-45B4-46DB-9BE9-339C79DCD78A}" srcOrd="2" destOrd="0" parTransId="{3A706546-A0A0-456A-9BCC-7CED6539B249}" sibTransId="{653ADBA9-4B2A-4021-990E-AFE404D945BD}"/>
    <dgm:cxn modelId="{DE99A812-B5C8-4792-9AAD-96F2CF4BBD88}" type="presOf" srcId="{39C1F6DB-D3BD-48C5-A959-E384C41E43CB}" destId="{7BB7084F-31AA-4010-9111-AFFBB8D5A088}" srcOrd="1" destOrd="0" presId="urn:microsoft.com/office/officeart/2005/8/layout/pyramid1"/>
    <dgm:cxn modelId="{95ABF4F7-65CB-4D9F-B962-0F79517F22DE}" srcId="{59FBFB7C-DDBE-4513-AD5D-E28702A9432A}" destId="{98FCE4E1-95E8-4613-B9C6-60439811EA6C}" srcOrd="1" destOrd="0" parTransId="{23112951-8225-4408-A862-1B96CE545116}" sibTransId="{FD7EC0D2-E749-46E4-82E9-250B923564BD}"/>
    <dgm:cxn modelId="{9723A1B9-3CDF-401E-8E47-C0D771DD1063}" type="presOf" srcId="{59FBFB7C-DDBE-4513-AD5D-E28702A9432A}" destId="{02A8E746-4FA9-40BC-AF95-47C6D04DB4C0}" srcOrd="0" destOrd="0" presId="urn:microsoft.com/office/officeart/2005/8/layout/pyramid1"/>
    <dgm:cxn modelId="{249B8B2C-7D4C-473A-BF6F-B09C15349177}" type="presParOf" srcId="{02A8E746-4FA9-40BC-AF95-47C6D04DB4C0}" destId="{2A87429A-8CC4-43BC-80EE-BB9296D59B74}" srcOrd="0" destOrd="0" presId="urn:microsoft.com/office/officeart/2005/8/layout/pyramid1"/>
    <dgm:cxn modelId="{E2F27569-ED6F-46EF-B02E-9868B4073573}" type="presParOf" srcId="{2A87429A-8CC4-43BC-80EE-BB9296D59B74}" destId="{BE4B547D-B195-4B9B-BEC5-029E8F8648DF}" srcOrd="0" destOrd="0" presId="urn:microsoft.com/office/officeart/2005/8/layout/pyramid1"/>
    <dgm:cxn modelId="{45EB4309-6572-4E92-883C-F805B2C51DB8}" type="presParOf" srcId="{2A87429A-8CC4-43BC-80EE-BB9296D59B74}" destId="{7BB7084F-31AA-4010-9111-AFFBB8D5A088}" srcOrd="1" destOrd="0" presId="urn:microsoft.com/office/officeart/2005/8/layout/pyramid1"/>
    <dgm:cxn modelId="{C6C5CEB3-3317-4A38-A969-250427D841C0}" type="presParOf" srcId="{02A8E746-4FA9-40BC-AF95-47C6D04DB4C0}" destId="{D97E90F2-6C96-444B-9452-2290CA1E3C92}" srcOrd="1" destOrd="0" presId="urn:microsoft.com/office/officeart/2005/8/layout/pyramid1"/>
    <dgm:cxn modelId="{1DAC7229-61FB-432B-8CB9-3F2CBA748BCE}" type="presParOf" srcId="{D97E90F2-6C96-444B-9452-2290CA1E3C92}" destId="{98ECE5D8-62C3-44CA-BA3C-C10FF08F370F}" srcOrd="0" destOrd="0" presId="urn:microsoft.com/office/officeart/2005/8/layout/pyramid1"/>
    <dgm:cxn modelId="{E72DBEAC-1E02-4363-89D6-E85BF9CD19E0}" type="presParOf" srcId="{D97E90F2-6C96-444B-9452-2290CA1E3C92}" destId="{7C9741F3-F537-4079-8EE7-65FA5046407C}" srcOrd="1" destOrd="0" presId="urn:microsoft.com/office/officeart/2005/8/layout/pyramid1"/>
    <dgm:cxn modelId="{B306E5C9-3AEC-48A4-8747-22C6CE6E9F8F}" type="presParOf" srcId="{02A8E746-4FA9-40BC-AF95-47C6D04DB4C0}" destId="{5F9093F3-585F-40BB-8355-445AABFD8B8A}" srcOrd="2" destOrd="0" presId="urn:microsoft.com/office/officeart/2005/8/layout/pyramid1"/>
    <dgm:cxn modelId="{59391507-327F-491E-81E3-88FF4DC43203}" type="presParOf" srcId="{5F9093F3-585F-40BB-8355-445AABFD8B8A}" destId="{E1F59F58-3A64-4521-A0A1-55C2385B58BB}" srcOrd="0" destOrd="0" presId="urn:microsoft.com/office/officeart/2005/8/layout/pyramid1"/>
    <dgm:cxn modelId="{47030C38-EE7C-4D9B-8EAE-876F1FAC314B}" type="presParOf" srcId="{5F9093F3-585F-40BB-8355-445AABFD8B8A}" destId="{A60C528E-BF2C-4CC0-8D91-AF93349AB64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48D8A-6741-4F1C-815A-7D2D335F70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58FCBA-DEF1-434A-98CD-8609B595BEA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A11F5619-5095-4D5F-8E54-373E022149CB}" type="parTrans" cxnId="{2682874A-D526-445E-A388-F0DB93558301}">
      <dgm:prSet/>
      <dgm:spPr/>
      <dgm:t>
        <a:bodyPr/>
        <a:lstStyle/>
        <a:p>
          <a:endParaRPr lang="ru-RU"/>
        </a:p>
      </dgm:t>
    </dgm:pt>
    <dgm:pt modelId="{1A4B62D6-3EFE-4288-BBF0-2A9A95D96664}" type="sibTrans" cxnId="{2682874A-D526-445E-A388-F0DB93558301}">
      <dgm:prSet/>
      <dgm:spPr/>
      <dgm:t>
        <a:bodyPr/>
        <a:lstStyle/>
        <a:p>
          <a:endParaRPr lang="ru-RU"/>
        </a:p>
      </dgm:t>
    </dgm:pt>
    <dgm:pt modelId="{7BB936F8-ED50-4EAA-B616-E524C410C617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dirty="0" smtClean="0"/>
            <a:t>37,4 млрд. руб. из федерального бюджета для достижения цели по вовлечению субъектов малого и среднего предпринимательства в сельское хозяйство в объеме – 126 тыс. чел.</a:t>
          </a:r>
          <a:endParaRPr lang="ru-RU" sz="1400" dirty="0"/>
        </a:p>
      </dgm:t>
    </dgm:pt>
    <dgm:pt modelId="{FFBC0883-51E2-400C-93F7-4EEA24EA41CC}" type="parTrans" cxnId="{37A1A446-8D1C-4EED-BF60-A30188B9FC64}">
      <dgm:prSet/>
      <dgm:spPr/>
      <dgm:t>
        <a:bodyPr/>
        <a:lstStyle/>
        <a:p>
          <a:endParaRPr lang="ru-RU"/>
        </a:p>
      </dgm:t>
    </dgm:pt>
    <dgm:pt modelId="{F189E06D-6CC6-45EC-BF4D-BD8A557D4C2D}" type="sibTrans" cxnId="{37A1A446-8D1C-4EED-BF60-A30188B9FC64}">
      <dgm:prSet/>
      <dgm:spPr/>
      <dgm:t>
        <a:bodyPr/>
        <a:lstStyle/>
        <a:p>
          <a:endParaRPr lang="ru-RU"/>
        </a:p>
      </dgm:t>
    </dgm:pt>
    <dgm:pt modelId="{116A99B0-68A3-43FC-BE0D-9FE1881695C3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Результаты к 2024 г.</a:t>
          </a:r>
          <a:endParaRPr lang="ru-RU" dirty="0"/>
        </a:p>
      </dgm:t>
    </dgm:pt>
    <dgm:pt modelId="{26BAE71A-ED43-4824-BD63-7744FCF07837}" type="parTrans" cxnId="{940B5DAF-C2F9-414B-8868-14F3D80E3F32}">
      <dgm:prSet/>
      <dgm:spPr/>
      <dgm:t>
        <a:bodyPr/>
        <a:lstStyle/>
        <a:p>
          <a:endParaRPr lang="ru-RU"/>
        </a:p>
      </dgm:t>
    </dgm:pt>
    <dgm:pt modelId="{D1BB7285-22FF-4C48-8461-88D1DF23CB79}" type="sibTrans" cxnId="{940B5DAF-C2F9-414B-8868-14F3D80E3F32}">
      <dgm:prSet/>
      <dgm:spPr/>
      <dgm:t>
        <a:bodyPr/>
        <a:lstStyle/>
        <a:p>
          <a:endParaRPr lang="ru-RU"/>
        </a:p>
      </dgm:t>
    </dgm:pt>
    <dgm:pt modelId="{55A86F54-CCD4-42F3-998E-99C58EF26E2C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dirty="0" smtClean="0"/>
            <a:t>123 К(Ф)Х получат поддержку в виде гранта для развития собственного производства и кооперативов</a:t>
          </a:r>
          <a:endParaRPr lang="ru-RU" sz="1400" dirty="0"/>
        </a:p>
      </dgm:t>
    </dgm:pt>
    <dgm:pt modelId="{131FA53A-0385-4047-A08A-A7F77F6E1948}" type="parTrans" cxnId="{11165C57-69F4-4863-9744-83B1D59C6983}">
      <dgm:prSet/>
      <dgm:spPr/>
      <dgm:t>
        <a:bodyPr/>
        <a:lstStyle/>
        <a:p>
          <a:endParaRPr lang="ru-RU"/>
        </a:p>
      </dgm:t>
    </dgm:pt>
    <dgm:pt modelId="{F4589795-2033-4653-853B-6D293C9A7FED}" type="sibTrans" cxnId="{11165C57-69F4-4863-9744-83B1D59C6983}">
      <dgm:prSet/>
      <dgm:spPr/>
      <dgm:t>
        <a:bodyPr/>
        <a:lstStyle/>
        <a:p>
          <a:endParaRPr lang="ru-RU"/>
        </a:p>
      </dgm:t>
    </dgm:pt>
    <dgm:pt modelId="{492BE803-06D3-4358-904D-1F030539B26E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dirty="0" smtClean="0"/>
            <a:t>ежегодно будут создаваться не менее одного кооператива</a:t>
          </a:r>
          <a:endParaRPr lang="ru-RU" sz="1400" dirty="0"/>
        </a:p>
      </dgm:t>
    </dgm:pt>
    <dgm:pt modelId="{D5EFA297-E12D-4E8B-8309-16CD5E03B9C8}" type="parTrans" cxnId="{6E9D20A2-47E5-453E-9887-5F5B248F196A}">
      <dgm:prSet/>
      <dgm:spPr/>
      <dgm:t>
        <a:bodyPr/>
        <a:lstStyle/>
        <a:p>
          <a:endParaRPr lang="ru-RU"/>
        </a:p>
      </dgm:t>
    </dgm:pt>
    <dgm:pt modelId="{BD5CA047-4AAE-4041-A179-065FF69F9091}" type="sibTrans" cxnId="{6E9D20A2-47E5-453E-9887-5F5B248F196A}">
      <dgm:prSet/>
      <dgm:spPr/>
      <dgm:t>
        <a:bodyPr/>
        <a:lstStyle/>
        <a:p>
          <a:endParaRPr lang="ru-RU"/>
        </a:p>
      </dgm:t>
    </dgm:pt>
    <dgm:pt modelId="{5D5AB8E2-CB98-4A86-B6CF-BEEB6005D815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dirty="0" smtClean="0"/>
            <a:t>будет создано 246 новых постоянных рабочих мест</a:t>
          </a:r>
          <a:endParaRPr lang="ru-RU" sz="1400" dirty="0"/>
        </a:p>
      </dgm:t>
    </dgm:pt>
    <dgm:pt modelId="{CB340DD1-F9B1-483D-BF77-FAA5A7AAE5BB}" type="parTrans" cxnId="{47C295E4-C1D7-4051-B962-3CE3679285B9}">
      <dgm:prSet/>
      <dgm:spPr/>
      <dgm:t>
        <a:bodyPr/>
        <a:lstStyle/>
        <a:p>
          <a:endParaRPr lang="ru-RU"/>
        </a:p>
      </dgm:t>
    </dgm:pt>
    <dgm:pt modelId="{8E46C897-6CD7-4922-B432-AF5E92FA3357}" type="sibTrans" cxnId="{47C295E4-C1D7-4051-B962-3CE3679285B9}">
      <dgm:prSet/>
      <dgm:spPr/>
      <dgm:t>
        <a:bodyPr/>
        <a:lstStyle/>
        <a:p>
          <a:endParaRPr lang="ru-RU"/>
        </a:p>
      </dgm:t>
    </dgm:pt>
    <dgm:pt modelId="{63E77216-A115-427B-8CA5-1D9F8C544CD5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dirty="0" smtClean="0"/>
            <a:t>Более тысячи ЛПХ и КФХ станут членами </a:t>
          </a:r>
          <a:r>
            <a:rPr lang="ru-RU" sz="1400" dirty="0" err="1" smtClean="0"/>
            <a:t>СПоК</a:t>
          </a:r>
          <a:r>
            <a:rPr lang="ru-RU" sz="1400" dirty="0" smtClean="0"/>
            <a:t> и смогут реализовывать свою продукцию организованно и по приемлемой цене</a:t>
          </a:r>
          <a:endParaRPr lang="ru-RU" sz="1400" dirty="0"/>
        </a:p>
      </dgm:t>
    </dgm:pt>
    <dgm:pt modelId="{935E1DA5-4604-437E-BA5F-BEFC5DC06AFA}" type="parTrans" cxnId="{E96F514B-38E9-4F1C-AFE4-D479E6E4916B}">
      <dgm:prSet/>
      <dgm:spPr/>
      <dgm:t>
        <a:bodyPr/>
        <a:lstStyle/>
        <a:p>
          <a:endParaRPr lang="ru-RU"/>
        </a:p>
      </dgm:t>
    </dgm:pt>
    <dgm:pt modelId="{03A1FC13-7F9B-4BAF-A227-9298DA31EED2}" type="sibTrans" cxnId="{E96F514B-38E9-4F1C-AFE4-D479E6E4916B}">
      <dgm:prSet/>
      <dgm:spPr/>
      <dgm:t>
        <a:bodyPr/>
        <a:lstStyle/>
        <a:p>
          <a:endParaRPr lang="ru-RU"/>
        </a:p>
      </dgm:t>
    </dgm:pt>
    <dgm:pt modelId="{B71DB1BA-9A80-4D05-B1AD-DACC3C2A12E7}" type="pres">
      <dgm:prSet presAssocID="{EBD48D8A-6741-4F1C-815A-7D2D335F70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C9A348-A6C3-49A5-8B5E-5C1D63C997CC}" type="pres">
      <dgm:prSet presAssocID="{1058FCBA-DEF1-434A-98CD-8609B595BEAA}" presName="composite" presStyleCnt="0"/>
      <dgm:spPr/>
    </dgm:pt>
    <dgm:pt modelId="{1E883BB9-4CC9-463E-BA70-1EF65518BF5D}" type="pres">
      <dgm:prSet presAssocID="{1058FCBA-DEF1-434A-98CD-8609B595BEA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4B3ED-BEF1-4E41-A8AE-5F6B66233C6D}" type="pres">
      <dgm:prSet presAssocID="{1058FCBA-DEF1-434A-98CD-8609B595BEAA}" presName="descendantText" presStyleLbl="alignAcc1" presStyleIdx="0" presStyleCnt="2" custLinFactNeighborY="5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354B9-E387-4289-88F2-06B6E7AE51E7}" type="pres">
      <dgm:prSet presAssocID="{1A4B62D6-3EFE-4288-BBF0-2A9A95D96664}" presName="sp" presStyleCnt="0"/>
      <dgm:spPr/>
    </dgm:pt>
    <dgm:pt modelId="{2296058C-8FE9-40FD-B9F5-96B13F02F2C9}" type="pres">
      <dgm:prSet presAssocID="{116A99B0-68A3-43FC-BE0D-9FE1881695C3}" presName="composite" presStyleCnt="0"/>
      <dgm:spPr/>
    </dgm:pt>
    <dgm:pt modelId="{EFAB2F65-BC8B-4F75-AB93-FEB435425AFE}" type="pres">
      <dgm:prSet presAssocID="{116A99B0-68A3-43FC-BE0D-9FE1881695C3}" presName="parentText" presStyleLbl="alignNode1" presStyleIdx="1" presStyleCnt="2" custScaleY="124840" custLinFactNeighborY="8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4475F-56C2-4D2A-8D2A-324C9F6E5904}" type="pres">
      <dgm:prSet presAssocID="{116A99B0-68A3-43FC-BE0D-9FE1881695C3}" presName="descendantText" presStyleLbl="alignAcc1" presStyleIdx="1" presStyleCnt="2" custScaleX="86717" custScaleY="158228" custLinFactNeighborX="-6681" custLinFactNeighborY="9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6F514B-38E9-4F1C-AFE4-D479E6E4916B}" srcId="{116A99B0-68A3-43FC-BE0D-9FE1881695C3}" destId="{63E77216-A115-427B-8CA5-1D9F8C544CD5}" srcOrd="3" destOrd="0" parTransId="{935E1DA5-4604-437E-BA5F-BEFC5DC06AFA}" sibTransId="{03A1FC13-7F9B-4BAF-A227-9298DA31EED2}"/>
    <dgm:cxn modelId="{3A0B2B1B-71DF-4B02-83DB-BD477D40FE42}" type="presOf" srcId="{116A99B0-68A3-43FC-BE0D-9FE1881695C3}" destId="{EFAB2F65-BC8B-4F75-AB93-FEB435425AFE}" srcOrd="0" destOrd="0" presId="urn:microsoft.com/office/officeart/2005/8/layout/chevron2"/>
    <dgm:cxn modelId="{9A480A49-7524-4545-9595-46E744A56AA9}" type="presOf" srcId="{1058FCBA-DEF1-434A-98CD-8609B595BEAA}" destId="{1E883BB9-4CC9-463E-BA70-1EF65518BF5D}" srcOrd="0" destOrd="0" presId="urn:microsoft.com/office/officeart/2005/8/layout/chevron2"/>
    <dgm:cxn modelId="{5D549DA5-B935-4C73-8850-849E37FD3B9E}" type="presOf" srcId="{5D5AB8E2-CB98-4A86-B6CF-BEEB6005D815}" destId="{08A4475F-56C2-4D2A-8D2A-324C9F6E5904}" srcOrd="0" destOrd="2" presId="urn:microsoft.com/office/officeart/2005/8/layout/chevron2"/>
    <dgm:cxn modelId="{6E9D20A2-47E5-453E-9887-5F5B248F196A}" srcId="{116A99B0-68A3-43FC-BE0D-9FE1881695C3}" destId="{492BE803-06D3-4358-904D-1F030539B26E}" srcOrd="1" destOrd="0" parTransId="{D5EFA297-E12D-4E8B-8309-16CD5E03B9C8}" sibTransId="{BD5CA047-4AAE-4041-A179-065FF69F9091}"/>
    <dgm:cxn modelId="{47C295E4-C1D7-4051-B962-3CE3679285B9}" srcId="{116A99B0-68A3-43FC-BE0D-9FE1881695C3}" destId="{5D5AB8E2-CB98-4A86-B6CF-BEEB6005D815}" srcOrd="2" destOrd="0" parTransId="{CB340DD1-F9B1-483D-BF77-FAA5A7AAE5BB}" sibTransId="{8E46C897-6CD7-4922-B432-AF5E92FA3357}"/>
    <dgm:cxn modelId="{E6DC83E3-18ED-4ADB-82FD-37463653C138}" type="presOf" srcId="{63E77216-A115-427B-8CA5-1D9F8C544CD5}" destId="{08A4475F-56C2-4D2A-8D2A-324C9F6E5904}" srcOrd="0" destOrd="3" presId="urn:microsoft.com/office/officeart/2005/8/layout/chevron2"/>
    <dgm:cxn modelId="{D0F7ADE8-B2F4-4EAC-9484-4977E4D3AE1A}" type="presOf" srcId="{55A86F54-CCD4-42F3-998E-99C58EF26E2C}" destId="{08A4475F-56C2-4D2A-8D2A-324C9F6E5904}" srcOrd="0" destOrd="0" presId="urn:microsoft.com/office/officeart/2005/8/layout/chevron2"/>
    <dgm:cxn modelId="{940B5DAF-C2F9-414B-8868-14F3D80E3F32}" srcId="{EBD48D8A-6741-4F1C-815A-7D2D335F702B}" destId="{116A99B0-68A3-43FC-BE0D-9FE1881695C3}" srcOrd="1" destOrd="0" parTransId="{26BAE71A-ED43-4824-BD63-7744FCF07837}" sibTransId="{D1BB7285-22FF-4C48-8461-88D1DF23CB79}"/>
    <dgm:cxn modelId="{2682874A-D526-445E-A388-F0DB93558301}" srcId="{EBD48D8A-6741-4F1C-815A-7D2D335F702B}" destId="{1058FCBA-DEF1-434A-98CD-8609B595BEAA}" srcOrd="0" destOrd="0" parTransId="{A11F5619-5095-4D5F-8E54-373E022149CB}" sibTransId="{1A4B62D6-3EFE-4288-BBF0-2A9A95D96664}"/>
    <dgm:cxn modelId="{5F7CA100-71AD-4388-A047-08A6AA635DFA}" type="presOf" srcId="{EBD48D8A-6741-4F1C-815A-7D2D335F702B}" destId="{B71DB1BA-9A80-4D05-B1AD-DACC3C2A12E7}" srcOrd="0" destOrd="0" presId="urn:microsoft.com/office/officeart/2005/8/layout/chevron2"/>
    <dgm:cxn modelId="{DF6329A2-1A80-4249-ACA3-934A11CCD242}" type="presOf" srcId="{7BB936F8-ED50-4EAA-B616-E524C410C617}" destId="{C704B3ED-BEF1-4E41-A8AE-5F6B66233C6D}" srcOrd="0" destOrd="0" presId="urn:microsoft.com/office/officeart/2005/8/layout/chevron2"/>
    <dgm:cxn modelId="{11165C57-69F4-4863-9744-83B1D59C6983}" srcId="{116A99B0-68A3-43FC-BE0D-9FE1881695C3}" destId="{55A86F54-CCD4-42F3-998E-99C58EF26E2C}" srcOrd="0" destOrd="0" parTransId="{131FA53A-0385-4047-A08A-A7F77F6E1948}" sibTransId="{F4589795-2033-4653-853B-6D293C9A7FED}"/>
    <dgm:cxn modelId="{37A1A446-8D1C-4EED-BF60-A30188B9FC64}" srcId="{1058FCBA-DEF1-434A-98CD-8609B595BEAA}" destId="{7BB936F8-ED50-4EAA-B616-E524C410C617}" srcOrd="0" destOrd="0" parTransId="{FFBC0883-51E2-400C-93F7-4EEA24EA41CC}" sibTransId="{F189E06D-6CC6-45EC-BF4D-BD8A557D4C2D}"/>
    <dgm:cxn modelId="{F5C568EB-DADA-4109-BCE8-F0F63BDCEC18}" type="presOf" srcId="{492BE803-06D3-4358-904D-1F030539B26E}" destId="{08A4475F-56C2-4D2A-8D2A-324C9F6E5904}" srcOrd="0" destOrd="1" presId="urn:microsoft.com/office/officeart/2005/8/layout/chevron2"/>
    <dgm:cxn modelId="{5ED58060-6DCA-459F-A586-B8701C499334}" type="presParOf" srcId="{B71DB1BA-9A80-4D05-B1AD-DACC3C2A12E7}" destId="{01C9A348-A6C3-49A5-8B5E-5C1D63C997CC}" srcOrd="0" destOrd="0" presId="urn:microsoft.com/office/officeart/2005/8/layout/chevron2"/>
    <dgm:cxn modelId="{E9DAD41C-4531-4111-9C9F-4CB1EC364A8A}" type="presParOf" srcId="{01C9A348-A6C3-49A5-8B5E-5C1D63C997CC}" destId="{1E883BB9-4CC9-463E-BA70-1EF65518BF5D}" srcOrd="0" destOrd="0" presId="urn:microsoft.com/office/officeart/2005/8/layout/chevron2"/>
    <dgm:cxn modelId="{89C9FBEA-1BA4-4FF7-B7F6-5C5B4B15FE05}" type="presParOf" srcId="{01C9A348-A6C3-49A5-8B5E-5C1D63C997CC}" destId="{C704B3ED-BEF1-4E41-A8AE-5F6B66233C6D}" srcOrd="1" destOrd="0" presId="urn:microsoft.com/office/officeart/2005/8/layout/chevron2"/>
    <dgm:cxn modelId="{7794A24C-6E71-46D7-825D-0C6F2CB68207}" type="presParOf" srcId="{B71DB1BA-9A80-4D05-B1AD-DACC3C2A12E7}" destId="{065354B9-E387-4289-88F2-06B6E7AE51E7}" srcOrd="1" destOrd="0" presId="urn:microsoft.com/office/officeart/2005/8/layout/chevron2"/>
    <dgm:cxn modelId="{314E3E6A-C076-4482-B224-DE2EC6DEA52F}" type="presParOf" srcId="{B71DB1BA-9A80-4D05-B1AD-DACC3C2A12E7}" destId="{2296058C-8FE9-40FD-B9F5-96B13F02F2C9}" srcOrd="2" destOrd="0" presId="urn:microsoft.com/office/officeart/2005/8/layout/chevron2"/>
    <dgm:cxn modelId="{FFE69735-CE96-43FF-8FB4-3AA6CA70CB61}" type="presParOf" srcId="{2296058C-8FE9-40FD-B9F5-96B13F02F2C9}" destId="{EFAB2F65-BC8B-4F75-AB93-FEB435425AFE}" srcOrd="0" destOrd="0" presId="urn:microsoft.com/office/officeart/2005/8/layout/chevron2"/>
    <dgm:cxn modelId="{A7E8CEC4-B4B2-4AB9-87F6-83458843B15E}" type="presParOf" srcId="{2296058C-8FE9-40FD-B9F5-96B13F02F2C9}" destId="{08A4475F-56C2-4D2A-8D2A-324C9F6E59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B547D-B195-4B9B-BEC5-029E8F8648DF}">
      <dsp:nvSpPr>
        <dsp:cNvPr id="0" name=""/>
        <dsp:cNvSpPr/>
      </dsp:nvSpPr>
      <dsp:spPr>
        <a:xfrm>
          <a:off x="1236999" y="0"/>
          <a:ext cx="1236999" cy="785171"/>
        </a:xfrm>
        <a:prstGeom prst="trapezoid">
          <a:avLst>
            <a:gd name="adj" fmla="val 78773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444,5 </a:t>
          </a:r>
          <a:r>
            <a:rPr lang="ru-RU" sz="1800" kern="1200" dirty="0" err="1" smtClean="0">
              <a:solidFill>
                <a:schemeClr val="bg1"/>
              </a:solidFill>
            </a:rPr>
            <a:t>млн.руб</a:t>
          </a:r>
          <a:r>
            <a:rPr lang="ru-RU" sz="1800" kern="1200" dirty="0" smtClean="0">
              <a:solidFill>
                <a:schemeClr val="bg1"/>
              </a:solidFill>
            </a:rPr>
            <a:t>. 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236999" y="0"/>
        <a:ext cx="1236999" cy="785171"/>
      </dsp:txXfrm>
    </dsp:sp>
    <dsp:sp modelId="{98ECE5D8-62C3-44CA-BA3C-C10FF08F370F}">
      <dsp:nvSpPr>
        <dsp:cNvPr id="0" name=""/>
        <dsp:cNvSpPr/>
      </dsp:nvSpPr>
      <dsp:spPr>
        <a:xfrm>
          <a:off x="618499" y="785171"/>
          <a:ext cx="2473998" cy="785171"/>
        </a:xfrm>
        <a:prstGeom prst="trapezoid">
          <a:avLst>
            <a:gd name="adj" fmla="val 78773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до 2024 г.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051449" y="785171"/>
        <a:ext cx="1608098" cy="785171"/>
      </dsp:txXfrm>
    </dsp:sp>
    <dsp:sp modelId="{E1F59F58-3A64-4521-A0A1-55C2385B58BB}">
      <dsp:nvSpPr>
        <dsp:cNvPr id="0" name=""/>
        <dsp:cNvSpPr/>
      </dsp:nvSpPr>
      <dsp:spPr>
        <a:xfrm>
          <a:off x="0" y="1570343"/>
          <a:ext cx="3710997" cy="785171"/>
        </a:xfrm>
        <a:prstGeom prst="trapezoid">
          <a:avLst>
            <a:gd name="adj" fmla="val 78773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Из федерального бюджета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649424" y="1570343"/>
        <a:ext cx="2412148" cy="785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3BB9-4CC9-463E-BA70-1EF65518BF5D}">
      <dsp:nvSpPr>
        <dsp:cNvPr id="0" name=""/>
        <dsp:cNvSpPr/>
      </dsp:nvSpPr>
      <dsp:spPr>
        <a:xfrm rot="5400000">
          <a:off x="38858" y="253550"/>
          <a:ext cx="1669090" cy="1168363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Цель</a:t>
          </a:r>
          <a:endParaRPr lang="ru-RU" sz="1900" kern="1200" dirty="0"/>
        </a:p>
      </dsp:txBody>
      <dsp:txXfrm rot="-5400000">
        <a:off x="289222" y="587369"/>
        <a:ext cx="1168363" cy="500727"/>
      </dsp:txXfrm>
    </dsp:sp>
    <dsp:sp modelId="{C704B3ED-BEF1-4E41-A8AE-5F6B66233C6D}">
      <dsp:nvSpPr>
        <dsp:cNvPr id="0" name=""/>
        <dsp:cNvSpPr/>
      </dsp:nvSpPr>
      <dsp:spPr>
        <a:xfrm rot="5400000">
          <a:off x="4333416" y="-2813504"/>
          <a:ext cx="1084908" cy="6836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37,4 млрд. руб. из федерального бюджета для достижения цели по вовлечению субъектов малого и среднего предпринимательства в сельское хозяйство в объеме – 126 тыс. чел.</a:t>
          </a:r>
          <a:endParaRPr lang="ru-RU" sz="1400" kern="1200" dirty="0"/>
        </a:p>
      </dsp:txBody>
      <dsp:txXfrm rot="-5400000">
        <a:off x="1457586" y="115287"/>
        <a:ext cx="6783609" cy="978986"/>
      </dsp:txXfrm>
    </dsp:sp>
    <dsp:sp modelId="{EFAB2F65-BC8B-4F75-AB93-FEB435425AFE}">
      <dsp:nvSpPr>
        <dsp:cNvPr id="0" name=""/>
        <dsp:cNvSpPr/>
      </dsp:nvSpPr>
      <dsp:spPr>
        <a:xfrm rot="5400000">
          <a:off x="-168442" y="1994753"/>
          <a:ext cx="2083692" cy="1168363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Результаты к 2024 г.</a:t>
          </a:r>
          <a:endParaRPr lang="ru-RU" sz="1900" kern="1200" dirty="0"/>
        </a:p>
      </dsp:txBody>
      <dsp:txXfrm rot="-5400000">
        <a:off x="289223" y="2121271"/>
        <a:ext cx="1168363" cy="915329"/>
      </dsp:txXfrm>
    </dsp:sp>
    <dsp:sp modelId="{08A4475F-56C2-4D2A-8D2A-324C9F6E5904}">
      <dsp:nvSpPr>
        <dsp:cNvPr id="0" name=""/>
        <dsp:cNvSpPr/>
      </dsp:nvSpPr>
      <dsp:spPr>
        <a:xfrm rot="5400000">
          <a:off x="4045213" y="-1061298"/>
          <a:ext cx="1716629" cy="6898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123 К(Ф)Х получат поддержку в виде гранта для развития собственного производства и кооперативов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ежегодно будут создаваться не менее одного кооператива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будет создано 246 новых постоянных рабочих мест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Более тысячи ЛПХ и КФХ станут членами </a:t>
          </a:r>
          <a:r>
            <a:rPr lang="ru-RU" sz="1400" kern="1200" dirty="0" err="1" smtClean="0"/>
            <a:t>СПоК</a:t>
          </a:r>
          <a:r>
            <a:rPr lang="ru-RU" sz="1400" kern="1200" dirty="0" smtClean="0"/>
            <a:t> и смогут реализовывать свою продукцию организованно и по приемлемой цене</a:t>
          </a:r>
          <a:endParaRPr lang="ru-RU" sz="1400" kern="1200" dirty="0"/>
        </a:p>
      </dsp:txBody>
      <dsp:txXfrm rot="-5400000">
        <a:off x="1454443" y="1613271"/>
        <a:ext cx="6814371" cy="1549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51639" cy="49680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150" y="2"/>
            <a:ext cx="2951639" cy="49680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8C191EDB-C253-486B-995B-C0CCD24449DF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5" y="4722059"/>
            <a:ext cx="5447346" cy="4474448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4120"/>
            <a:ext cx="2951639" cy="49680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150" y="9444120"/>
            <a:ext cx="2951639" cy="49680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ACB3EAE-19F6-4D29-A660-F98C28C1B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5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1pPr>
    <a:lvl2pPr marL="342015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2pPr>
    <a:lvl3pPr marL="684031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3pPr>
    <a:lvl4pPr marL="1026046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4pPr>
    <a:lvl5pPr marL="1368061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5pPr>
    <a:lvl6pPr marL="1710076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6pPr>
    <a:lvl7pPr marL="2052092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7pPr>
    <a:lvl8pPr marL="2394107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8pPr>
    <a:lvl9pPr marL="2736123" algn="l" defTabSz="684031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819150"/>
            <a:ext cx="5886450" cy="4075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673549" y="5165366"/>
            <a:ext cx="5407275" cy="4892573"/>
          </a:xfrm>
          <a:noFill/>
          <a:ln/>
        </p:spPr>
        <p:txBody>
          <a:bodyPr lIns="92895" tIns="46450" rIns="92895" bIns="46450"/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64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63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7E782-7AE5-4D94-8438-4BEB6BE394A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07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63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7E782-7AE5-4D94-8438-4BEB6BE394A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22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63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7E782-7AE5-4D94-8438-4BEB6BE394A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032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63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7E782-7AE5-4D94-8438-4BEB6BE394A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550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63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7E782-7AE5-4D94-8438-4BEB6BE394A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58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0" y="749300"/>
            <a:ext cx="5414963" cy="3749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7E782-7AE5-4D94-8438-4BEB6BE394A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39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5B64-194C-483E-B7E9-8A1BC59B294F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CD53-40C2-4D60-B323-D7E78E8E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4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5B64-194C-483E-B7E9-8A1BC59B294F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CD53-40C2-4D60-B323-D7E78E8E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3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5B64-194C-483E-B7E9-8A1BC59B294F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CD53-40C2-4D60-B323-D7E78E8E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0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5B64-194C-483E-B7E9-8A1BC59B294F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CD53-40C2-4D60-B323-D7E78E8E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0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5B64-194C-483E-B7E9-8A1BC59B294F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CD53-40C2-4D60-B323-D7E78E8E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7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5B64-194C-483E-B7E9-8A1BC59B294F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CD53-40C2-4D60-B323-D7E78E8E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9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5B64-194C-483E-B7E9-8A1BC59B294F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CD53-40C2-4D60-B323-D7E78E8E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8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5B64-194C-483E-B7E9-8A1BC59B294F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CD53-40C2-4D60-B323-D7E78E8E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96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5B64-194C-483E-B7E9-8A1BC59B294F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CD53-40C2-4D60-B323-D7E78E8E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2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5B64-194C-483E-B7E9-8A1BC59B294F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CD53-40C2-4D60-B323-D7E78E8E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5B64-194C-483E-B7E9-8A1BC59B294F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CD53-40C2-4D60-B323-D7E78E8E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2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5B64-194C-483E-B7E9-8A1BC59B294F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3CD53-40C2-4D60-B323-D7E78E8E8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4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 txBox="1">
            <a:spLocks noGrp="1"/>
          </p:cNvSpPr>
          <p:nvPr/>
        </p:nvSpPr>
        <p:spPr bwMode="auto">
          <a:xfrm>
            <a:off x="8609135" y="6526213"/>
            <a:ext cx="37367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79" tIns="43640" rIns="87279" bIns="43640" anchor="ctr"/>
          <a:lstStyle/>
          <a:p>
            <a:pPr algn="r"/>
            <a:fld id="{C5D1BC26-FD0C-4AA9-AF07-02B3BB6C41F0}" type="slidenum">
              <a:rPr lang="ru-RU" sz="1143" b="1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</a:t>
            </a:fld>
            <a:endParaRPr lang="ru-RU" sz="1143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Oval 6"/>
          <p:cNvSpPr>
            <a:spLocks noChangeArrowheads="1"/>
          </p:cNvSpPr>
          <p:nvPr/>
        </p:nvSpPr>
        <p:spPr bwMode="auto">
          <a:xfrm>
            <a:off x="8641374" y="6354764"/>
            <a:ext cx="531934" cy="5032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87279" tIns="43640" rIns="87279" bIns="43640" anchor="ctr"/>
          <a:lstStyle/>
          <a:p>
            <a:endParaRPr lang="ru-RU" sz="113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200924" y="403695"/>
            <a:ext cx="7533003" cy="91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79" tIns="43640" rIns="87279" bIns="43640">
            <a:spAutoFit/>
          </a:bodyPr>
          <a:lstStyle/>
          <a:p>
            <a:pPr algn="ctr"/>
            <a:r>
              <a:rPr lang="ru-RU" sz="1800" b="1" dirty="0">
                <a:solidFill>
                  <a:srgbClr val="004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lang="en-US" sz="1800" b="1" dirty="0">
                <a:solidFill>
                  <a:srgbClr val="004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4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</a:t>
            </a:r>
            <a:r>
              <a:rPr lang="ru-RU" sz="1800" b="1" dirty="0" smtClean="0">
                <a:solidFill>
                  <a:srgbClr val="004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ХОЗЯЙСТВА И ПРОДОВОЛЬСТВИЯ</a:t>
            </a:r>
          </a:p>
          <a:p>
            <a:pPr algn="ctr"/>
            <a:r>
              <a:rPr lang="ru-RU" sz="1800" b="1" dirty="0" smtClean="0">
                <a:solidFill>
                  <a:srgbClr val="004D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БУРЯТИЯ </a:t>
            </a:r>
            <a:endParaRPr lang="ru-RU" sz="1800" b="1" dirty="0">
              <a:solidFill>
                <a:srgbClr val="004D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44500" y="2659857"/>
            <a:ext cx="8991599" cy="1942732"/>
          </a:xfrm>
          <a:prstGeom prst="roundRect">
            <a:avLst>
              <a:gd name="adj" fmla="val 16667"/>
            </a:avLst>
          </a:prstGeom>
          <a:solidFill>
            <a:srgbClr val="004D27"/>
          </a:solidFill>
          <a:ln w="9525">
            <a:solidFill>
              <a:srgbClr val="004D27"/>
            </a:solidFill>
            <a:round/>
            <a:headEnd/>
            <a:tailEnd/>
          </a:ln>
        </p:spPr>
        <p:txBody>
          <a:bodyPr lIns="87279" tIns="43640" rIns="87279" bIns="43640" anchor="t"/>
          <a:lstStyle/>
          <a:p>
            <a:pPr algn="ctr">
              <a:lnSpc>
                <a:spcPct val="150000"/>
              </a:lnSpc>
              <a:spcBef>
                <a:spcPts val="573"/>
              </a:spcBef>
            </a:pPr>
            <a:endParaRPr lang="ru-RU" sz="2643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2466" y="4058665"/>
            <a:ext cx="7510096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64225" y="4115796"/>
            <a:ext cx="7910146" cy="303576"/>
          </a:xfrm>
          <a:prstGeom prst="rect">
            <a:avLst/>
          </a:prstGeom>
        </p:spPr>
        <p:txBody>
          <a:bodyPr wrap="square" lIns="87279" tIns="43640" rIns="87279" bIns="43640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Улан-Удэ, </a:t>
            </a:r>
            <a:r>
              <a:rPr 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501" y="2888750"/>
            <a:ext cx="89915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 национального проекта </a:t>
            </a:r>
            <a:endParaRPr lang="ru-R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развития фермерства и сельской кооперации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6" t="687" r="1" b="6098"/>
          <a:stretch/>
        </p:blipFill>
        <p:spPr>
          <a:xfrm>
            <a:off x="807818" y="391663"/>
            <a:ext cx="801956" cy="931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40" r="-81" b="38475"/>
          <a:stretch/>
        </p:blipFill>
        <p:spPr>
          <a:xfrm>
            <a:off x="0" y="5245771"/>
            <a:ext cx="9914021" cy="16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95794"/>
            <a:ext cx="9906000" cy="642857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42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Плановые результаты и этапы реализации </a:t>
            </a:r>
            <a:b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федерального 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7423" y="65766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DEBC6EE-6AB0-4D0D-9242-FE8446FCE5B2}" type="slidenum">
              <a:rPr lang="ru-RU" sz="1200" b="1" smtClean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1200" b="1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71" y="122712"/>
            <a:ext cx="544528" cy="590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8" r="-293" b="17807"/>
          <a:stretch/>
        </p:blipFill>
        <p:spPr>
          <a:xfrm>
            <a:off x="2030828" y="4221127"/>
            <a:ext cx="6911154" cy="2551813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25699169"/>
              </p:ext>
            </p:extLst>
          </p:nvPr>
        </p:nvGraphicFramePr>
        <p:xfrm>
          <a:off x="4234718" y="4221126"/>
          <a:ext cx="3710997" cy="235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41579981"/>
              </p:ext>
            </p:extLst>
          </p:nvPr>
        </p:nvGraphicFramePr>
        <p:xfrm>
          <a:off x="555493" y="876791"/>
          <a:ext cx="9173297" cy="3620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520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95794"/>
            <a:ext cx="9906000" cy="642857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42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Грантовая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поддержка К(Ф)Х </a:t>
            </a:r>
          </a:p>
          <a:p>
            <a:pPr>
              <a:lnSpc>
                <a:spcPct val="85000"/>
              </a:lnSpc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создание и развитие хозяйств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(АГРОСТАРТАП)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7423" y="65766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DEBC6EE-6AB0-4D0D-9242-FE8446FCE5B2}" type="slidenum">
              <a:rPr lang="ru-RU" sz="1200" b="1" smtClean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sz="1200" b="1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287" y="845562"/>
            <a:ext cx="9772762" cy="648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8" tIns="45699" rIns="91398" bIns="45699" rtlCol="0" anchor="ctr"/>
          <a:lstStyle/>
          <a:p>
            <a:pPr defTabSz="913986"/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Ожидаемый результат: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КФХ, преимущественно из товарных ЛПХ, создание новых рабочих мест, вовлечение КФХ в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увеличение производства с/х продукции.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7452" y="1813850"/>
            <a:ext cx="3069222" cy="247077"/>
          </a:xfrm>
          <a:prstGeom prst="rect">
            <a:avLst/>
          </a:prstGeom>
          <a:solidFill>
            <a:srgbClr val="548235"/>
          </a:solidFill>
          <a:ln w="190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АГРОСТАРТАП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927" y="2272227"/>
            <a:ext cx="2458399" cy="4031816"/>
          </a:xfrm>
          <a:prstGeom prst="rect">
            <a:avLst/>
          </a:prstGeom>
          <a:noFill/>
        </p:spPr>
        <p:txBody>
          <a:bodyPr wrap="square" lIns="91384" tIns="45692" rIns="91384" bIns="45692" rtlCol="0">
            <a:spAutoFit/>
          </a:bodyPr>
          <a:lstStyle>
            <a:defPPr>
              <a:defRPr lang="ru-RU"/>
            </a:defPPr>
            <a:lvl1pPr marL="171346" indent="-171346">
              <a:buFontTx/>
              <a:buChar char="-"/>
              <a:defRPr sz="8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Максимальный грант – </a:t>
            </a:r>
            <a:r>
              <a:rPr lang="ru-RU" sz="1600" b="0" i="0" dirty="0">
                <a:solidFill>
                  <a:srgbClr val="C00000"/>
                </a:solidFill>
              </a:rPr>
              <a:t>3 млн рублей</a:t>
            </a:r>
          </a:p>
          <a:p>
            <a: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КФХ зарегистрировано в текущем году</a:t>
            </a:r>
          </a:p>
          <a:p>
            <a: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Все виды деятельности</a:t>
            </a:r>
          </a:p>
          <a:p>
            <a: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Обязательство создать 1 рабочее место на каждые </a:t>
            </a:r>
            <a:b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млн. рублей гранта</a:t>
            </a:r>
          </a:p>
          <a:p>
            <a: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Срок использования гранта – 18 мес.</a:t>
            </a:r>
          </a:p>
          <a:p>
            <a: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является получателем гранта НФ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71" y="122712"/>
            <a:ext cx="544528" cy="590722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178629" y="1524000"/>
            <a:ext cx="6557553" cy="4781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50" dirty="0" smtClean="0"/>
              <a:t>1) приобретение земельных участков из земель сельскохозяйственного назначения для осуществления деятельности крестьянского (фермерского) хозяйства с целью производства сельскохозяйственной продукции в рамках реализации проекта «Агростартап»;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50" dirty="0" smtClean="0"/>
              <a:t>2) разработку проектной документации для строительства или реконструкции производственных и складских зданий, помещений, предназначенных для производства, хранения и переработки сельскохозяйственной продукции;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50" dirty="0" smtClean="0"/>
              <a:t>3) приобретение, строительство, ремонт, модернизация и переустройство производственных и складских зданий,  помещений, пристроек и сооружений, необходимых для производства, хранения и переработки сельскохозяйственной продукции;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50" dirty="0" smtClean="0"/>
              <a:t>4) подключение производственных и складских зданий, помещений, пристроек и сооружений, необходимых для производства, хранения и переработки сельскохозяйственной продукции, к электрическим, водо-, газо- и теплопроводным сетям;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50" dirty="0" smtClean="0"/>
              <a:t>5) приобретение сельскохозяйственных животных (кроме свиней), в том числе птицы;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50" dirty="0" smtClean="0"/>
              <a:t>6) приобретение рыбопосадочного материала;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50" dirty="0" smtClean="0"/>
              <a:t>7) приобретение сельскохозяйственной техники, включая прицепное и навесное оборудование, грузового автомобильного транспорта, специализированного автомобильного транспорта для осуществления мобильной торговли, оборудования для производства и переработки сельскохозяйственной продукции (кроме оборудования, предназначенного для производства и переработки продукции свиноводства);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50" dirty="0" smtClean="0"/>
              <a:t>8) приобретение средств транспортных снегоходных, соответствующих коду 29.10.52.110 Общероссийского классификатора продукции по видам экономической деятельности (ОКПД 2) в случае если крестьянское (фермерское) хозяйство осуществляет деятельность по развитию оленеводства и (или) мараловодства в субъектах Российской Федерации, относящихся к районам Крайнего Севера и приравненных к ним местностям;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50" dirty="0" smtClean="0"/>
              <a:t>9) приобретение посадочного материала для закладки многолетних насаждений, в том числе виноградников;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50" dirty="0" smtClean="0"/>
              <a:t>10) внесение не менее 25 процентов, но не более 50 процентов средств в неделимый фонд сельскохозяйственного потребительского кооператива, членом которого является данное крестьянское (фермерское) хозяйство;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50" dirty="0" smtClean="0"/>
              <a:t>11) погашение основного долга по кредитам, полученным в российских кредитных организациях на цели, указанные в пунктах 3, 7 – 8 настоящего перечня, период пользования которыми на момент подачи заявки на получение средств из бюджета субъекта Российской Федерации составляет менее двух лет;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050" dirty="0" smtClean="0"/>
              <a:t>12) доставку и монтаж оборудования и техники, указанных в пунктах 7 – 8 настоящего перечня в случае, если крестьянское (фермерское) хозяйство осуществляет деятельность в субъектах Российской Федерации, относящихся к районам Крайнего Севера и приравненных к ним местностям.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0235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95794"/>
            <a:ext cx="9906000" cy="642857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42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Грантовая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поддержка К(Ф)Х </a:t>
            </a:r>
          </a:p>
          <a:p>
            <a:pPr>
              <a:lnSpc>
                <a:spcPct val="85000"/>
              </a:lnSpc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создание и развитие хозяйств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(АГРОСТАРТАП)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7423" y="65766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DEBC6EE-6AB0-4D0D-9242-FE8446FCE5B2}" type="slidenum">
              <a:rPr lang="ru-RU" sz="1200" b="1" smtClean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sz="1200" b="1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287" y="845562"/>
            <a:ext cx="9772762" cy="648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8" tIns="45699" rIns="91398" bIns="45699" rtlCol="0" anchor="ctr"/>
          <a:lstStyle/>
          <a:p>
            <a:pPr defTabSz="913986"/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Ожидаемый результат: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КФХ, преимущественно из товарных ЛПХ, создание новых рабочих мест, вовлечение КФХ в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увеличение производства с/х продукции.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7452" y="1813850"/>
            <a:ext cx="3069222" cy="247077"/>
          </a:xfrm>
          <a:prstGeom prst="rect">
            <a:avLst/>
          </a:prstGeom>
          <a:solidFill>
            <a:srgbClr val="548235"/>
          </a:solidFill>
          <a:ln w="190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АГРОСТАРТАП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927" y="2272227"/>
            <a:ext cx="2458399" cy="4031816"/>
          </a:xfrm>
          <a:prstGeom prst="rect">
            <a:avLst/>
          </a:prstGeom>
          <a:noFill/>
        </p:spPr>
        <p:txBody>
          <a:bodyPr wrap="square" lIns="91384" tIns="45692" rIns="91384" bIns="45692" rtlCol="0">
            <a:spAutoFit/>
          </a:bodyPr>
          <a:lstStyle>
            <a:defPPr>
              <a:defRPr lang="ru-RU"/>
            </a:defPPr>
            <a:lvl1pPr marL="171346" indent="-171346">
              <a:buFontTx/>
              <a:buChar char="-"/>
              <a:defRPr sz="8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Максимальный грант </a:t>
            </a:r>
            <a:r>
              <a:rPr lang="ru-RU" sz="1600" b="0" i="0" dirty="0">
                <a:solidFill>
                  <a:srgbClr val="FF0000"/>
                </a:solidFill>
              </a:rPr>
              <a:t>– </a:t>
            </a:r>
            <a:r>
              <a:rPr lang="ru-RU" sz="1600" b="0" i="0" dirty="0" smtClean="0">
                <a:solidFill>
                  <a:srgbClr val="FF0000"/>
                </a:solidFill>
              </a:rPr>
              <a:t>4 </a:t>
            </a:r>
            <a:r>
              <a:rPr lang="ru-RU" sz="1600" b="0" i="0" dirty="0">
                <a:solidFill>
                  <a:srgbClr val="FF0000"/>
                </a:solidFill>
              </a:rPr>
              <a:t>млн рублей</a:t>
            </a:r>
          </a:p>
          <a:p>
            <a: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КФХ зарегистрировано в текущем году</a:t>
            </a:r>
          </a:p>
          <a:p>
            <a: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Все виды деятельности</a:t>
            </a:r>
          </a:p>
          <a:p>
            <a: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Обязательство создать 1 рабочее место на каждые </a:t>
            </a:r>
            <a:b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млн. рублей гранта</a:t>
            </a:r>
          </a:p>
          <a:p>
            <a: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Срок использования гранта – 18 мес.</a:t>
            </a:r>
          </a:p>
          <a:p>
            <a:r>
              <a:rPr lang="ru-RU" sz="1600" b="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является получателем гранта НФ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71" y="122712"/>
            <a:ext cx="544528" cy="590722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483429" y="1767840"/>
            <a:ext cx="6244045" cy="4781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sz="1000" dirty="0" smtClean="0"/>
              <a:t>1) оборудование </a:t>
            </a:r>
            <a:r>
              <a:rPr lang="ru-RU" sz="1000" dirty="0"/>
              <a:t>для производственных объектов сельскохозяйственного потребительского кооператива, </a:t>
            </a:r>
            <a:r>
              <a:rPr lang="ru-RU" sz="1000" dirty="0" smtClean="0"/>
              <a:t>предназначенных для </a:t>
            </a:r>
            <a:r>
              <a:rPr lang="ru-RU" sz="1000" dirty="0"/>
              <a:t>заготовки, хранения, подработки, переработки, сортировки, убоя, охлаждения, подготовки к реализации, погрузки, разгрузки сельскохозяйственной продукции, дикорастущих плодов, грибов и ягод</a:t>
            </a:r>
            <a:r>
              <a:rPr lang="ru-RU" sz="1000" dirty="0" smtClean="0"/>
              <a:t>, а </a:t>
            </a:r>
            <a:r>
              <a:rPr lang="ru-RU" sz="1000" dirty="0"/>
              <a:t>также продуктов переработки указанной продукции, оснащения лабораторий производственного контроля качества и безопасности выпускаемой (производимой и перерабатываемой) продукции и проведения государственной ветеринарно-санитарной экспертизы (приобретение оборудования для лабораторного анализа качества сельскохозяйственной продукции);</a:t>
            </a:r>
          </a:p>
          <a:p>
            <a:pPr lvl="0" algn="l"/>
            <a:r>
              <a:rPr lang="ru-RU" sz="1000" dirty="0" smtClean="0"/>
              <a:t>2) оборудование</a:t>
            </a:r>
            <a:r>
              <a:rPr lang="ru-RU" sz="1000" dirty="0"/>
              <a:t>, приобретаемое сельскохозяйственным потребительским кооперативом в соответствии с приказом Министерства сельского хозяйства Российской Федерации от 18 ноября 2014 г. № 452</a:t>
            </a:r>
            <a:br>
              <a:rPr lang="ru-RU" sz="1000" dirty="0"/>
            </a:br>
            <a:r>
              <a:rPr lang="ru-RU" sz="1000" dirty="0"/>
              <a:t>«Об утверждении Классификатора в области </a:t>
            </a:r>
            <a:r>
              <a:rPr lang="ru-RU" sz="1000" dirty="0" err="1"/>
              <a:t>аквакультуры</a:t>
            </a:r>
            <a:r>
              <a:rPr lang="ru-RU" sz="1000" dirty="0"/>
              <a:t> (рыбоводства)» (зарегистрирован Министерством юстиции Российской Федерации </a:t>
            </a:r>
            <a:r>
              <a:rPr lang="ru-RU" sz="1000" dirty="0" smtClean="0"/>
              <a:t> 3 </a:t>
            </a:r>
            <a:r>
              <a:rPr lang="ru-RU" sz="1000" dirty="0"/>
              <a:t>декабря 2014 г., регистрационный № 35077) по номенклатуре, определенной разделом 4 «Объекты рыбоводной инфраструктуры и иные объекты, используемые для осуществления </a:t>
            </a:r>
            <a:r>
              <a:rPr lang="ru-RU" sz="1000" dirty="0" err="1"/>
              <a:t>аквакультуры</a:t>
            </a:r>
            <a:r>
              <a:rPr lang="ru-RU" sz="1000" dirty="0"/>
              <a:t> (рыбоводства), </a:t>
            </a:r>
            <a:r>
              <a:rPr lang="ru-RU" sz="1000" dirty="0" smtClean="0"/>
              <a:t> а </a:t>
            </a:r>
            <a:r>
              <a:rPr lang="ru-RU" sz="1000" dirty="0"/>
              <a:t>также специальные устройства и или технологии», за исключением группы кодов 04.01, 04.02, 04.06.»;</a:t>
            </a:r>
          </a:p>
          <a:p>
            <a:pPr lvl="0" algn="l"/>
            <a:r>
              <a:rPr lang="ru-RU" sz="1000" dirty="0" smtClean="0"/>
              <a:t>3) приобретение </a:t>
            </a:r>
            <a:r>
              <a:rPr lang="ru-RU" sz="1000" dirty="0"/>
              <a:t>сельскохозяйственным потребительским кооперативом сельскохозяйственной техники, специализированного транспорта, фургонов, прицепов, полуприцепов для транспортировки, обеспечения сохранности при перевозке и реализации сельскохозяйственной продукции и продуктов ее переработки, соответствующих кодам Общероссийского классификатора продукции по видам экономической </a:t>
            </a:r>
            <a:r>
              <a:rPr lang="ru-RU" sz="1000" dirty="0" smtClean="0"/>
              <a:t>деятельности; </a:t>
            </a:r>
            <a:endParaRPr lang="ru-RU" sz="1000" dirty="0"/>
          </a:p>
          <a:p>
            <a:pPr lvl="0" algn="l"/>
            <a:r>
              <a:rPr lang="ru-RU" sz="1000" dirty="0" smtClean="0"/>
              <a:t>4) приобретение </a:t>
            </a:r>
            <a:r>
              <a:rPr lang="ru-RU" sz="1000" dirty="0"/>
              <a:t>средств транспортных снегоходных, соответствующих коду 29.10.52.110 Общероссийского классификатора продукции по видам экономической деятельности (ОКПД 2) в случае, </a:t>
            </a:r>
            <a:r>
              <a:rPr lang="ru-RU" sz="1000" dirty="0" smtClean="0"/>
              <a:t> если </a:t>
            </a:r>
            <a:r>
              <a:rPr lang="ru-RU" sz="1000" dirty="0"/>
              <a:t>члены данного сельскохозяйственного потребительского кооператива </a:t>
            </a:r>
            <a:r>
              <a:rPr lang="ru-RU" sz="1000" dirty="0" smtClean="0"/>
              <a:t> (</a:t>
            </a:r>
            <a:r>
              <a:rPr lang="ru-RU" sz="1000" dirty="0"/>
              <a:t>за исключением личных подсобных хозяйств) осуществляют деятельность </a:t>
            </a:r>
            <a:r>
              <a:rPr lang="ru-RU" sz="1000" dirty="0" smtClean="0"/>
              <a:t> по </a:t>
            </a:r>
            <a:r>
              <a:rPr lang="ru-RU" sz="1000" dirty="0"/>
              <a:t>развитию оленеводства и (или) мараловодства в субъектах Российской Федерации, относящихся к районам Крайнего Севера и приравненных к ним местностям;</a:t>
            </a:r>
          </a:p>
          <a:p>
            <a:pPr lvl="0" algn="l"/>
            <a:r>
              <a:rPr lang="ru-RU" sz="1000" dirty="0" smtClean="0"/>
              <a:t>5) доставка </a:t>
            </a:r>
            <a:r>
              <a:rPr lang="ru-RU" sz="1000" dirty="0"/>
              <a:t>и монтаж оборудования и техники, указанных в пунктах 3 и 4 настоящего перечня, в случае, если сельскохозяйственный потребительский кооператив осуществляет деятельность в субъектах Российской Федерации, относящихся к районам Крайнего Севера </a:t>
            </a:r>
            <a:r>
              <a:rPr lang="ru-RU" sz="1000" dirty="0" smtClean="0"/>
              <a:t> и </a:t>
            </a:r>
            <a:r>
              <a:rPr lang="ru-RU" sz="1000" dirty="0"/>
              <a:t>приравненных к ним местностям</a:t>
            </a:r>
            <a:r>
              <a:rPr lang="ru-RU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88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95794"/>
            <a:ext cx="9906000" cy="642857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42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Оказание  государственной поддержки  на развитие                              сельскохозяйственных потребительских кооперативов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7423" y="65766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DEBC6EE-6AB0-4D0D-9242-FE8446FCE5B2}" type="slidenum">
              <a:rPr lang="ru-RU" sz="1200" b="1" smtClean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sz="1200" b="1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4287" y="834482"/>
            <a:ext cx="9772762" cy="648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8" tIns="45699" rIns="91398" bIns="45699" rtlCol="0" anchor="ctr"/>
          <a:lstStyle/>
          <a:p>
            <a:pPr defTabSz="913986"/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Ожидаемый результат: </a:t>
            </a:r>
          </a:p>
          <a:p>
            <a:pPr defTabSz="913986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увеличения реализации продукции от членов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расширение членской базы кооперативов, возмещение затрат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приобретение с/х животных  и техники для членов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7452" y="1865326"/>
            <a:ext cx="9369971" cy="1592599"/>
          </a:xfrm>
          <a:prstGeom prst="rect">
            <a:avLst/>
          </a:prstGeom>
          <a:solidFill>
            <a:schemeClr val="bg1"/>
          </a:solidFill>
          <a:ln w="190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7452" y="1618251"/>
            <a:ext cx="7537808" cy="247077"/>
          </a:xfrm>
          <a:prstGeom prst="rect">
            <a:avLst/>
          </a:prstGeom>
          <a:solidFill>
            <a:srgbClr val="548235"/>
          </a:solidFill>
          <a:ln w="190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На возмещение части затрат </a:t>
            </a:r>
            <a:r>
              <a:rPr lang="ru-RU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связанных с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7452" y="2038504"/>
            <a:ext cx="9369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362422" hangingPunct="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приобретением имущества в целях последующей передачи приобретенного имущества в собственность (реализации) членам данного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СПоК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в размере,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 превышающем 50% затрат – не более 3 млн руб. на 1 </a:t>
            </a:r>
            <a:r>
              <a:rPr lang="ru-RU" sz="1200" dirty="0" err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СПоК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</a:p>
          <a:p>
            <a:pPr marL="171450" indent="-171450" defTabSz="362422" hangingPunct="0">
              <a:buFont typeface="Wingdings" panose="05000000000000000000" pitchFamily="2" charset="2"/>
              <a:buChar char="Ø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71450" indent="-171450" defTabSz="362422" hangingPunct="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приобретением сельскохозяйственной техники, оборудования для переработки сельскохозяйственной продукции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(за исключением  продукции свиноводства) и мобильных торговых объектов для оказания услуг членам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СПоК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в размере,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 превышающем 50% затрат – не более 10 млн руб. на 1 </a:t>
            </a:r>
            <a:r>
              <a:rPr lang="ru-RU" sz="1200" dirty="0" err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СПоК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7452" y="4095811"/>
            <a:ext cx="9369971" cy="2243527"/>
          </a:xfrm>
          <a:prstGeom prst="rect">
            <a:avLst/>
          </a:prstGeom>
          <a:solidFill>
            <a:schemeClr val="bg1"/>
          </a:solidFill>
          <a:ln w="190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57452" y="3848734"/>
            <a:ext cx="7537808" cy="247077"/>
          </a:xfrm>
          <a:prstGeom prst="rect">
            <a:avLst/>
          </a:prstGeom>
          <a:solidFill>
            <a:srgbClr val="548235"/>
          </a:solidFill>
          <a:ln w="190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На возмещение части затрат </a:t>
            </a:r>
            <a:r>
              <a:rPr lang="ru-RU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связанных с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70517" y="4340411"/>
            <a:ext cx="91258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затрат в случае, если выручка от реализации продукции, закупленной у членов кооператива по итогам отчетного квартала текущего финансового года, составляет от 100 тыс. рублей до 2 500 тыс. рублей;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затрат в случае, если выручка от реализации продукции, закупленной у членов кооператива по итогам отчетного квартала текущего  финансового года составляет от 2 501 тыс. рублей до 5 000 тыс. рублей;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затрат в случае, если выручка от реализации продукции, закупленной у членов кооператива по итогам отчетного квартала текущего финансового года составляет от 5 001 тыс. рублей, но не более 10 000 тыс. рублей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523" y="4185999"/>
            <a:ext cx="93078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закупкой сельскохозяйственной продукции у членов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размере не превышающем: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71" y="122712"/>
            <a:ext cx="544528" cy="59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1332411"/>
            <a:ext cx="8543925" cy="3582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/>
              <a:t/>
            </a:r>
            <a:br>
              <a:rPr lang="ru-RU" sz="1600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сельскохозяйственные животные (кроме свиней), в том числе птица;</a:t>
            </a:r>
          </a:p>
          <a:p>
            <a:pPr lvl="0"/>
            <a:r>
              <a:rPr lang="ru-RU" dirty="0"/>
              <a:t>рыбопосадочный материал;</a:t>
            </a:r>
          </a:p>
          <a:p>
            <a:pPr lvl="0"/>
            <a:r>
              <a:rPr lang="ru-RU" dirty="0"/>
              <a:t>специализированный инвентарь, материалы и оборудование, средства автоматизации, предназначенные для производства сельскохозяйственной продукции (кроме свиноводческой продукции);</a:t>
            </a:r>
          </a:p>
          <a:p>
            <a:pPr lvl="0"/>
            <a:r>
              <a:rPr lang="ru-RU" dirty="0"/>
              <a:t>специализированный инвентарь, материалы и оборудование, средства автоматизации, предназначенные для промышленного производства овощей в защищенном грунте, в том числе мини-теплицы площадью до 1 га;</a:t>
            </a:r>
          </a:p>
          <a:p>
            <a:pPr lvl="0"/>
            <a:r>
              <a:rPr lang="ru-RU" dirty="0"/>
              <a:t>посадочный материал для закладки многолетних насаждений, включая виноградники;</a:t>
            </a:r>
          </a:p>
          <a:p>
            <a:pPr lvl="0"/>
            <a:r>
              <a:rPr lang="ru-RU" dirty="0"/>
              <a:t>племенная продукция (материал), за исключением племенной продукции (материала) племенных свиней.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5794"/>
            <a:ext cx="9906000" cy="147174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42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r>
              <a:rPr lang="ru-RU" sz="2800" b="1" dirty="0"/>
              <a:t>ПЕРЕЧЕНЬ</a:t>
            </a:r>
            <a:br>
              <a:rPr lang="ru-RU" sz="2800" b="1" dirty="0"/>
            </a:br>
            <a:r>
              <a:rPr lang="ru-RU" sz="2000" b="1" dirty="0"/>
              <a:t>имущества, приобретаемого сельскохозяйственным потребительским кооперативом в целях последующей передачи (реализации) приобретенного имущества в собственность членам данного сельскохозяйственного потребительского кооператива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95794"/>
            <a:ext cx="9906000" cy="642857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42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3986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Государственная поддержка </a:t>
            </a:r>
            <a:b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</a:b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 обеспечение  деятельности центров компетенций 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7423" y="65766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DEBC6EE-6AB0-4D0D-9242-FE8446FCE5B2}" type="slidenum">
              <a:rPr lang="ru-RU" sz="1200" b="1" smtClean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sz="1200" b="1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4287" y="748757"/>
            <a:ext cx="9772762" cy="6480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398" tIns="45699" rIns="91398" bIns="45699" rtlCol="0" anchor="ctr"/>
          <a:lstStyle/>
          <a:p>
            <a:pPr algn="just" defTabSz="913986"/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Ожидаемый результат: </a:t>
            </a:r>
          </a:p>
          <a:p>
            <a:pPr algn="just" defTabSz="913986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в субъектах Российской Федерации единой системы сельскохозяйственного консультирования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7452" y="1403473"/>
            <a:ext cx="2380973" cy="12028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компетенций в сфере сельскохозяйственной кооперации и поддержки фермеров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84097" y="1455049"/>
            <a:ext cx="66850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2422" hangingPunct="0">
              <a:spcAft>
                <a:spcPts val="600"/>
              </a:spcAft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Министерством определено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ГБУ «Информационно-методологический центр РБ» по созданию Центра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компетенции.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defTabSz="362422" hangingPunct="0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деятельность Центра компетенции направлено на оказание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информационно-консультационные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услуги по обеспечению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создания и (или) развития сельскохозяйственных кооперативов, субъектов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МСП в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области сельского хозяйства в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республике.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7452" y="3438586"/>
            <a:ext cx="9369971" cy="3000314"/>
          </a:xfrm>
          <a:prstGeom prst="rect">
            <a:avLst/>
          </a:prstGeom>
          <a:solidFill>
            <a:schemeClr val="bg1"/>
          </a:solidFill>
          <a:ln w="190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7452" y="3191509"/>
            <a:ext cx="7537808" cy="247077"/>
          </a:xfrm>
          <a:prstGeom prst="rect">
            <a:avLst/>
          </a:prstGeom>
          <a:solidFill>
            <a:srgbClr val="548235"/>
          </a:solidFill>
          <a:ln w="190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обеспечение затрат Центра компетенций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8523" y="3528774"/>
            <a:ext cx="93078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обеспечение затрат, связанных с осуществлением текущей деятельности в размере, не превышающем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затрат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8523" y="3891865"/>
            <a:ext cx="5045477" cy="2451672"/>
          </a:xfrm>
          <a:prstGeom prst="roundRect">
            <a:avLst/>
          </a:prstGeom>
          <a:noFill/>
        </p:spPr>
        <p:txBody>
          <a:bodyPr wrap="square" lIns="91384" tIns="45692" rIns="91384" bIns="45692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направления затрат:</a:t>
            </a:r>
          </a:p>
          <a:p>
            <a:pPr marL="171346" indent="-171346">
              <a:spcBef>
                <a:spcPts val="600"/>
              </a:spcBef>
              <a:buFontTx/>
              <a:buChar char="-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оргтехники</a:t>
            </a:r>
          </a:p>
          <a:p>
            <a:pPr marL="171346" indent="-171346">
              <a:spcBef>
                <a:spcPts val="600"/>
              </a:spcBef>
              <a:buFontTx/>
              <a:buChar char="-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программного обеспечения</a:t>
            </a:r>
          </a:p>
          <a:p>
            <a:pPr marL="171346" indent="-171346">
              <a:spcBef>
                <a:spcPts val="600"/>
              </a:spcBef>
              <a:buFontTx/>
              <a:buChar char="-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офисной мебели</a:t>
            </a:r>
          </a:p>
          <a:p>
            <a:pPr marL="171346" indent="-171346">
              <a:spcBef>
                <a:spcPts val="600"/>
              </a:spcBef>
              <a:buFontTx/>
              <a:buChar char="-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обучающих семинаров, совещаний, конференций и т.д.</a:t>
            </a:r>
          </a:p>
          <a:p>
            <a:pPr marL="171346" indent="-171346">
              <a:spcBef>
                <a:spcPts val="600"/>
              </a:spcBef>
              <a:buFontTx/>
              <a:buChar char="-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Издание периодических печатных изданий и методической литературы</a:t>
            </a:r>
          </a:p>
          <a:p>
            <a:pPr marL="171346" indent="-171346">
              <a:spcBef>
                <a:spcPts val="600"/>
              </a:spcBef>
              <a:buFontTx/>
              <a:buChar char="-"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труда сотрудников ЦК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34000" y="3901390"/>
            <a:ext cx="4335113" cy="2196283"/>
          </a:xfrm>
          <a:prstGeom prst="roundRect">
            <a:avLst/>
          </a:prstGeom>
          <a:noFill/>
        </p:spPr>
        <p:txBody>
          <a:bodyPr wrap="square" lIns="91384" tIns="45692" rIns="91384" bIns="45692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и услуги ЦК – </a:t>
            </a:r>
          </a:p>
          <a:p>
            <a:pPr>
              <a:spcBef>
                <a:spcPts val="600"/>
              </a:spcBef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Стандарте деятельности ЦК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утверждаемом Проектным комитетом по нацпроекту. Стандартом также устанавливаются показатели эффективности деятельности ЦК</a:t>
            </a:r>
          </a:p>
          <a:p>
            <a:pPr>
              <a:spcBef>
                <a:spcPts val="600"/>
              </a:spcBef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часть услуг будет предоставляться 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КФХ на безвозмездной основе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либо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скидкой 50%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725536" y="1504134"/>
            <a:ext cx="171450" cy="110216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71" y="122712"/>
            <a:ext cx="544528" cy="59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95794"/>
            <a:ext cx="9906000" cy="642857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42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5665" y="3105834"/>
            <a:ext cx="417466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573"/>
              </a:spcBef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658089"/>
            <a:ext cx="9906000" cy="72000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1429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71" y="122712"/>
            <a:ext cx="544528" cy="59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5640</TotalTime>
  <Words>1200</Words>
  <Application>Microsoft Office PowerPoint</Application>
  <PresentationFormat>Лист A4 (210x297 мм)</PresentationFormat>
  <Paragraphs>109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 Unicode MS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 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Приемная Деппродрынки</dc:creator>
  <cp:lastModifiedBy>user</cp:lastModifiedBy>
  <cp:revision>439</cp:revision>
  <cp:lastPrinted>2019-02-27T06:03:59Z</cp:lastPrinted>
  <dcterms:created xsi:type="dcterms:W3CDTF">2018-07-04T13:53:38Z</dcterms:created>
  <dcterms:modified xsi:type="dcterms:W3CDTF">2019-09-05T10:03:16Z</dcterms:modified>
</cp:coreProperties>
</file>